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04" r:id="rId1"/>
  </p:sldMasterIdLst>
  <p:notesMasterIdLst>
    <p:notesMasterId r:id="rId32"/>
  </p:notesMasterIdLst>
  <p:sldIdLst>
    <p:sldId id="257" r:id="rId2"/>
    <p:sldId id="256" r:id="rId3"/>
    <p:sldId id="292" r:id="rId4"/>
    <p:sldId id="259" r:id="rId5"/>
    <p:sldId id="286" r:id="rId6"/>
    <p:sldId id="285" r:id="rId7"/>
    <p:sldId id="290" r:id="rId8"/>
    <p:sldId id="291" r:id="rId9"/>
    <p:sldId id="296" r:id="rId10"/>
    <p:sldId id="260" r:id="rId11"/>
    <p:sldId id="261" r:id="rId12"/>
    <p:sldId id="264" r:id="rId13"/>
    <p:sldId id="265" r:id="rId14"/>
    <p:sldId id="267" r:id="rId15"/>
    <p:sldId id="268" r:id="rId16"/>
    <p:sldId id="277" r:id="rId17"/>
    <p:sldId id="278" r:id="rId18"/>
    <p:sldId id="269" r:id="rId19"/>
    <p:sldId id="280" r:id="rId20"/>
    <p:sldId id="271" r:id="rId21"/>
    <p:sldId id="273" r:id="rId22"/>
    <p:sldId id="279" r:id="rId23"/>
    <p:sldId id="275" r:id="rId24"/>
    <p:sldId id="281" r:id="rId25"/>
    <p:sldId id="283" r:id="rId26"/>
    <p:sldId id="284" r:id="rId27"/>
    <p:sldId id="293" r:id="rId28"/>
    <p:sldId id="294" r:id="rId29"/>
    <p:sldId id="295" r:id="rId30"/>
    <p:sldId id="282" r:id="rId31"/>
  </p:sldIdLst>
  <p:sldSz cx="9144000" cy="6858000" type="screen4x3"/>
  <p:notesSz cx="6858000" cy="9144000"/>
  <p:embeddedFontLst>
    <p:embeddedFont>
      <p:font typeface="Wingdings 2" pitchFamily="18" charset="2"/>
      <p:regular r:id="rId33"/>
    </p:embeddedFont>
    <p:embeddedFont>
      <p:font typeface="Source Sans Pro" charset="0"/>
      <p:regular r:id="rId34"/>
      <p:bold r:id="rId35"/>
      <p:italic r:id="rId36"/>
      <p:boldItalic r:id="rId37"/>
    </p:embeddedFont>
    <p:embeddedFont>
      <p:font typeface="Century Schoolbook" pitchFamily="18"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76" d="100"/>
          <a:sy n="76" d="100"/>
        </p:scale>
        <p:origin x="-120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extLst>
      <p:ext uri="{BB962C8B-B14F-4D97-AF65-F5344CB8AC3E}">
        <p14:creationId xmlns:p14="http://schemas.microsoft.com/office/powerpoint/2010/main" val="255126627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a:spcBef>
                <a:spcPts val="0"/>
              </a:spcBef>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a:spcBef>
                <a:spcPts val="0"/>
              </a:spcBef>
              <a:buNone/>
            </a:pPr>
            <a:endParaRPr/>
          </a:p>
        </p:txBody>
      </p:sp>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lvl="0" indent="0">
              <a:spcBef>
                <a:spcPts val="0"/>
              </a:spcBef>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1"/>
      </p:bgRef>
    </p:bg>
    <p:spTree>
      <p:nvGrpSpPr>
        <p:cNvPr id="1" name=""/>
        <p:cNvGrpSpPr/>
        <p:nvPr/>
      </p:nvGrpSpPr>
      <p:grpSpPr>
        <a:xfrm>
          <a:off x="0" y="0"/>
          <a:ext cx="0" cy="0"/>
          <a:chOff x="0" y="0"/>
          <a:chExt cx="0" cy="0"/>
        </a:xfrm>
      </p:grpSpPr>
      <p:sp>
        <p:nvSpPr>
          <p:cNvPr id="8" name="Titolo 7"/>
          <p:cNvSpPr>
            <a:spLocks noGrp="1"/>
          </p:cNvSpPr>
          <p:nvPr>
            <p:ph type="ctrTitle"/>
          </p:nvPr>
        </p:nvSpPr>
        <p:spPr>
          <a:xfrm>
            <a:off x="2286000" y="3124200"/>
            <a:ext cx="6172200" cy="1894362"/>
          </a:xfrm>
        </p:spPr>
        <p:txBody>
          <a:bodyPr/>
          <a:lstStyle>
            <a:lvl1pPr>
              <a:defRPr b="1"/>
            </a:lvl1pPr>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Segnaposto data 27"/>
          <p:cNvSpPr>
            <a:spLocks noGrp="1"/>
          </p:cNvSpPr>
          <p:nvPr>
            <p:ph type="dt" sz="half" idx="10"/>
          </p:nvPr>
        </p:nvSpPr>
        <p:spPr bwMode="auto">
          <a:xfrm rot="5400000">
            <a:off x="7764621" y="1174097"/>
            <a:ext cx="2286000" cy="381000"/>
          </a:xfrm>
        </p:spPr>
        <p:txBody>
          <a:bodyPr/>
          <a:lstStyle/>
          <a:p>
            <a:endParaRPr lang="it-IT"/>
          </a:p>
        </p:txBody>
      </p:sp>
      <p:sp>
        <p:nvSpPr>
          <p:cNvPr id="17" name="Segnaposto piè di pagina 16"/>
          <p:cNvSpPr>
            <a:spLocks noGrp="1"/>
          </p:cNvSpPr>
          <p:nvPr>
            <p:ph type="ftr" sz="quarter" idx="11"/>
          </p:nvPr>
        </p:nvSpPr>
        <p:spPr bwMode="auto">
          <a:xfrm rot="5400000">
            <a:off x="7077269" y="4181669"/>
            <a:ext cx="3657600" cy="384048"/>
          </a:xfrm>
        </p:spPr>
        <p:txBody>
          <a:bodyPr/>
          <a:lstStyle/>
          <a:p>
            <a:endParaRPr lang="it-IT"/>
          </a:p>
        </p:txBody>
      </p:sp>
      <p:sp>
        <p:nvSpPr>
          <p:cNvPr id="10" name="Rettangolo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tangolo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ttangolo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ttangolo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ttore 1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ttore 1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ttore 1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ttore 1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ttore 1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ttore 1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ttangolo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egnaposto numero diapositiva 28"/>
          <p:cNvSpPr>
            <a:spLocks noGrp="1"/>
          </p:cNvSpPr>
          <p:nvPr>
            <p:ph type="sldNum" sz="quarter" idx="12"/>
          </p:nvPr>
        </p:nvSpPr>
        <p:spPr bwMode="auto">
          <a:xfrm>
            <a:off x="1325544" y="4928702"/>
            <a:ext cx="609600" cy="517524"/>
          </a:xfrm>
        </p:spPr>
        <p:txBody>
          <a:bodyPr/>
          <a:lstStyle/>
          <a:p>
            <a:pPr marL="0" marR="0" lvl="0" indent="0" algn="ctr" rtl="0">
              <a:spcBef>
                <a:spcPts val="0"/>
              </a:spcBef>
              <a:buNone/>
            </a:pPr>
            <a:fld id="{00000000-1234-1234-1234-123412341234}" type="slidenum">
              <a:rPr lang="it-IT" sz="1650" b="0" i="0" u="none" strike="noStrike" cap="none" smtClean="0">
                <a:solidFill>
                  <a:srgbClr val="FFFFFF"/>
                </a:solidFill>
                <a:latin typeface="Source Sans Pro"/>
                <a:ea typeface="Source Sans Pro"/>
                <a:cs typeface="Source Sans Pro"/>
                <a:sym typeface="Source Sans Pro"/>
              </a:rPr>
              <a:pPr marL="0" marR="0" lvl="0" indent="0" algn="ctr" rtl="0">
                <a:spcBef>
                  <a:spcPts val="0"/>
                </a:spcBef>
                <a:buNone/>
              </a:pPr>
              <a:t>‹N›</a:t>
            </a:fld>
            <a:endParaRPr lang="it-IT" sz="1650" b="0" i="0" u="none" strike="noStrike" cap="none">
              <a:solidFill>
                <a:srgbClr val="FFFFFF"/>
              </a:solidFill>
              <a:latin typeface="Source Sans Pro"/>
              <a:ea typeface="Source Sans Pro"/>
              <a:cs typeface="Source Sans Pro"/>
              <a:sym typeface="Source Sans Pro"/>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pPr marL="0" marR="0" lvl="0" indent="0" algn="ctr" rtl="0">
              <a:spcBef>
                <a:spcPts val="0"/>
              </a:spcBef>
              <a:buNone/>
            </a:pPr>
            <a:fld id="{00000000-1234-1234-1234-123412341234}" type="slidenum">
              <a:rPr lang="it-IT" sz="1650" b="0" i="0" u="none" strike="noStrike" cap="none" smtClean="0">
                <a:solidFill>
                  <a:srgbClr val="FFFFFF"/>
                </a:solidFill>
                <a:latin typeface="Source Sans Pro"/>
                <a:ea typeface="Source Sans Pro"/>
                <a:cs typeface="Source Sans Pro"/>
                <a:sym typeface="Source Sans Pro"/>
              </a:rPr>
              <a:pPr marL="0" marR="0" lvl="0" indent="0" algn="ctr" rtl="0">
                <a:spcBef>
                  <a:spcPts val="0"/>
                </a:spcBef>
                <a:buNone/>
              </a:pPr>
              <a:t>‹N›</a:t>
            </a:fld>
            <a:endParaRPr lang="it-IT" sz="1650" b="0" i="0" u="none" strike="noStrike" cap="none">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16764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pPr marL="0" marR="0" lvl="0" indent="0" algn="ctr" rtl="0">
              <a:spcBef>
                <a:spcPts val="0"/>
              </a:spcBef>
              <a:buNone/>
            </a:pPr>
            <a:fld id="{00000000-1234-1234-1234-123412341234}" type="slidenum">
              <a:rPr lang="it-IT" sz="1650" b="0" i="0" u="none" strike="noStrike" cap="none" smtClean="0">
                <a:solidFill>
                  <a:srgbClr val="FFFFFF"/>
                </a:solidFill>
                <a:latin typeface="Source Sans Pro"/>
                <a:ea typeface="Source Sans Pro"/>
                <a:cs typeface="Source Sans Pro"/>
                <a:sym typeface="Source Sans Pro"/>
              </a:rPr>
              <a:pPr marL="0" marR="0" lvl="0" indent="0" algn="ctr" rtl="0">
                <a:spcBef>
                  <a:spcPts val="0"/>
                </a:spcBef>
                <a:buNone/>
              </a:pPr>
              <a:t>‹N›</a:t>
            </a:fld>
            <a:endParaRPr lang="it-IT" sz="1650" b="0" i="0" u="none" strike="noStrike" cap="none">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8" name="Segnaposto contenuto 7"/>
          <p:cNvSpPr>
            <a:spLocks noGrp="1"/>
          </p:cNvSpPr>
          <p:nvPr>
            <p:ph sz="quarter" idx="1"/>
          </p:nvPr>
        </p:nvSpPr>
        <p:spPr>
          <a:xfrm>
            <a:off x="457200" y="1600200"/>
            <a:ext cx="7467600" cy="487375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4"/>
          </p:nvPr>
        </p:nvSpPr>
        <p:spPr/>
        <p:txBody>
          <a:bodyPr rtlCol="0"/>
          <a:lstStyle/>
          <a:p>
            <a:endParaRPr lang="it-IT"/>
          </a:p>
        </p:txBody>
      </p:sp>
      <p:sp>
        <p:nvSpPr>
          <p:cNvPr id="9" name="Segnaposto numero diapositiva 8"/>
          <p:cNvSpPr>
            <a:spLocks noGrp="1"/>
          </p:cNvSpPr>
          <p:nvPr>
            <p:ph type="sldNum" sz="quarter" idx="15"/>
          </p:nvPr>
        </p:nvSpPr>
        <p:spPr/>
        <p:txBody>
          <a:bodyPr rtlCol="0"/>
          <a:lstStyle/>
          <a:p>
            <a:pPr marL="0" marR="0" lvl="0" indent="0" algn="ctr" rtl="0">
              <a:spcBef>
                <a:spcPts val="0"/>
              </a:spcBef>
              <a:buNone/>
            </a:pPr>
            <a:fld id="{00000000-1234-1234-1234-123412341234}" type="slidenum">
              <a:rPr lang="it-IT" sz="1650" b="0" i="0" u="none" strike="noStrike" cap="none" smtClean="0">
                <a:solidFill>
                  <a:srgbClr val="FFFFFF"/>
                </a:solidFill>
                <a:latin typeface="Source Sans Pro"/>
                <a:ea typeface="Source Sans Pro"/>
                <a:cs typeface="Source Sans Pro"/>
                <a:sym typeface="Source Sans Pro"/>
              </a:rPr>
              <a:pPr marL="0" marR="0" lvl="0" indent="0" algn="ctr" rtl="0">
                <a:spcBef>
                  <a:spcPts val="0"/>
                </a:spcBef>
                <a:buNone/>
              </a:pPr>
              <a:t>‹N›</a:t>
            </a:fld>
            <a:endParaRPr lang="it-IT" sz="1650" b="0" i="0" u="none" strike="noStrike" cap="none">
              <a:solidFill>
                <a:srgbClr val="FFFFFF"/>
              </a:solidFill>
              <a:latin typeface="Source Sans Pro"/>
              <a:ea typeface="Source Sans Pro"/>
              <a:cs typeface="Source Sans Pro"/>
              <a:sym typeface="Source Sans Pro"/>
            </a:endParaRPr>
          </a:p>
        </p:txBody>
      </p:sp>
      <p:sp>
        <p:nvSpPr>
          <p:cNvPr id="10" name="Segnaposto piè di pagina 9"/>
          <p:cNvSpPr>
            <a:spLocks noGrp="1"/>
          </p:cNvSpPr>
          <p:nvPr>
            <p:ph type="ftr" sz="quarter" idx="16"/>
          </p:nvPr>
        </p:nvSpPr>
        <p:spPr/>
        <p:txBody>
          <a:bodyPr rtlCol="0"/>
          <a:lstStyle/>
          <a:p>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2286000" y="2895600"/>
            <a:ext cx="6172200" cy="2053590"/>
          </a:xfrm>
        </p:spPr>
        <p:txBody>
          <a:bodyPr/>
          <a:lstStyle>
            <a:lvl1pPr algn="l">
              <a:buNone/>
              <a:defRPr sz="3000" b="1" cap="small" baseline="0"/>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bwMode="auto">
          <a:xfrm rot="5400000">
            <a:off x="7763256" y="1170432"/>
            <a:ext cx="2286000" cy="381000"/>
          </a:xfrm>
        </p:spPr>
        <p:txBody>
          <a:bodyPr/>
          <a:lstStyle/>
          <a:p>
            <a:endParaRPr lang="it-IT"/>
          </a:p>
        </p:txBody>
      </p:sp>
      <p:sp>
        <p:nvSpPr>
          <p:cNvPr id="5" name="Segnaposto piè di pagina 4"/>
          <p:cNvSpPr>
            <a:spLocks noGrp="1"/>
          </p:cNvSpPr>
          <p:nvPr>
            <p:ph type="ftr" sz="quarter" idx="11"/>
          </p:nvPr>
        </p:nvSpPr>
        <p:spPr bwMode="auto">
          <a:xfrm rot="5400000">
            <a:off x="7077456" y="4178808"/>
            <a:ext cx="3657600" cy="384048"/>
          </a:xfrm>
        </p:spPr>
        <p:txBody>
          <a:bodyPr/>
          <a:lstStyle/>
          <a:p>
            <a:endParaRPr lang="it-IT"/>
          </a:p>
        </p:txBody>
      </p:sp>
      <p:sp>
        <p:nvSpPr>
          <p:cNvPr id="9" name="Rettangolo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tangolo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tangolo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tangolo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ttore 1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ttore 1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ttore 1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ttore 1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ttore 1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ttangolo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ttore 1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numero diapositiva 5"/>
          <p:cNvSpPr>
            <a:spLocks noGrp="1"/>
          </p:cNvSpPr>
          <p:nvPr>
            <p:ph type="sldNum" sz="quarter" idx="12"/>
          </p:nvPr>
        </p:nvSpPr>
        <p:spPr bwMode="auto">
          <a:xfrm>
            <a:off x="1340616" y="4928702"/>
            <a:ext cx="609600" cy="517524"/>
          </a:xfrm>
        </p:spPr>
        <p:txBody>
          <a:bodyPr/>
          <a:lstStyle/>
          <a:p>
            <a:pPr marL="0" marR="0" lvl="0" indent="0" algn="ctr" rtl="0">
              <a:spcBef>
                <a:spcPts val="0"/>
              </a:spcBef>
              <a:buNone/>
            </a:pPr>
            <a:fld id="{00000000-1234-1234-1234-123412341234}" type="slidenum">
              <a:rPr lang="it-IT" sz="1650" b="0" i="0" u="none" strike="noStrike" cap="none" smtClean="0">
                <a:solidFill>
                  <a:srgbClr val="FFFFFF"/>
                </a:solidFill>
                <a:latin typeface="Source Sans Pro"/>
                <a:ea typeface="Source Sans Pro"/>
                <a:cs typeface="Source Sans Pro"/>
                <a:sym typeface="Source Sans Pro"/>
              </a:rPr>
              <a:pPr marL="0" marR="0" lvl="0" indent="0" algn="ctr" rtl="0">
                <a:spcBef>
                  <a:spcPts val="0"/>
                </a:spcBef>
                <a:buNone/>
              </a:pPr>
              <a:t>‹N›</a:t>
            </a:fld>
            <a:endParaRPr lang="it-IT" sz="1650" b="0" i="0" u="none" strike="noStrike" cap="none">
              <a:solidFill>
                <a:srgbClr val="FFFFFF"/>
              </a:solidFill>
              <a:latin typeface="Source Sans Pro"/>
              <a:ea typeface="Source Sans Pro"/>
              <a:cs typeface="Source Sans Pro"/>
              <a:sym typeface="Source Sans Pro"/>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pPr marL="0" marR="0" lvl="0" indent="0" algn="ctr" rtl="0">
              <a:spcBef>
                <a:spcPts val="0"/>
              </a:spcBef>
              <a:buNone/>
            </a:pPr>
            <a:fld id="{00000000-1234-1234-1234-123412341234}" type="slidenum">
              <a:rPr lang="it-IT" sz="1650" b="0" i="0" u="none" strike="noStrike" cap="none" smtClean="0">
                <a:solidFill>
                  <a:srgbClr val="FFFFFF"/>
                </a:solidFill>
                <a:latin typeface="Source Sans Pro"/>
                <a:ea typeface="Source Sans Pro"/>
                <a:cs typeface="Source Sans Pro"/>
                <a:sym typeface="Source Sans Pro"/>
              </a:rPr>
              <a:pPr marL="0" marR="0" lvl="0" indent="0" algn="ctr" rtl="0">
                <a:spcBef>
                  <a:spcPts val="0"/>
                </a:spcBef>
                <a:buNone/>
              </a:pPr>
              <a:t>‹N›</a:t>
            </a:fld>
            <a:endParaRPr lang="it-IT" sz="1650" b="0" i="0" u="none" strike="noStrike" cap="none">
              <a:solidFill>
                <a:srgbClr val="FFFFFF"/>
              </a:solidFill>
              <a:latin typeface="Source Sans Pro"/>
              <a:ea typeface="Source Sans Pro"/>
              <a:cs typeface="Source Sans Pro"/>
              <a:sym typeface="Source Sans Pro"/>
            </a:endParaRPr>
          </a:p>
        </p:txBody>
      </p:sp>
      <p:sp>
        <p:nvSpPr>
          <p:cNvPr id="9" name="Segnaposto contenuto 8"/>
          <p:cNvSpPr>
            <a:spLocks noGrp="1"/>
          </p:cNvSpPr>
          <p:nvPr>
            <p:ph sz="quarter" idx="1"/>
          </p:nvPr>
        </p:nvSpPr>
        <p:spPr>
          <a:xfrm>
            <a:off x="457200" y="1600200"/>
            <a:ext cx="36576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1" name="Segnaposto contenuto 10"/>
          <p:cNvSpPr>
            <a:spLocks noGrp="1"/>
          </p:cNvSpPr>
          <p:nvPr>
            <p:ph sz="quarter" idx="2"/>
          </p:nvPr>
        </p:nvSpPr>
        <p:spPr>
          <a:xfrm>
            <a:off x="4270248" y="1600200"/>
            <a:ext cx="36576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7543800" cy="1143000"/>
          </a:xfrm>
        </p:spPr>
        <p:txBody>
          <a:bodyPr anchor="b"/>
          <a:lstStyle>
            <a:lvl1pPr>
              <a:defRPr/>
            </a:lvl1pPr>
          </a:lstStyle>
          <a:p>
            <a:r>
              <a:rPr kumimoji="0" lang="it-IT" smtClean="0"/>
              <a:t>Fare clic per modificare lo stile del titolo</a:t>
            </a:r>
            <a:endParaRPr kumimoji="0" lang="en-US"/>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pPr marL="0" marR="0" lvl="0" indent="0" algn="ctr" rtl="0">
              <a:spcBef>
                <a:spcPts val="0"/>
              </a:spcBef>
              <a:buNone/>
            </a:pPr>
            <a:fld id="{00000000-1234-1234-1234-123412341234}" type="slidenum">
              <a:rPr lang="it-IT" sz="1650" b="0" i="0" u="none" strike="noStrike" cap="none" smtClean="0">
                <a:solidFill>
                  <a:srgbClr val="FFFFFF"/>
                </a:solidFill>
                <a:latin typeface="Source Sans Pro"/>
                <a:ea typeface="Source Sans Pro"/>
                <a:cs typeface="Source Sans Pro"/>
                <a:sym typeface="Source Sans Pro"/>
              </a:rPr>
              <a:pPr marL="0" marR="0" lvl="0" indent="0" algn="ctr" rtl="0">
                <a:spcBef>
                  <a:spcPts val="0"/>
                </a:spcBef>
                <a:buNone/>
              </a:pPr>
              <a:t>‹N›</a:t>
            </a:fld>
            <a:endParaRPr lang="it-IT" sz="1650" b="0" i="0" u="none" strike="noStrike" cap="none">
              <a:solidFill>
                <a:srgbClr val="FFFFFF"/>
              </a:solidFill>
              <a:latin typeface="Source Sans Pro"/>
              <a:ea typeface="Source Sans Pro"/>
              <a:cs typeface="Source Sans Pro"/>
              <a:sym typeface="Source Sans Pro"/>
            </a:endParaRPr>
          </a:p>
        </p:txBody>
      </p:sp>
      <p:sp>
        <p:nvSpPr>
          <p:cNvPr id="11" name="Segnaposto contenuto 10"/>
          <p:cNvSpPr>
            <a:spLocks noGrp="1"/>
          </p:cNvSpPr>
          <p:nvPr>
            <p:ph sz="quarter" idx="2"/>
          </p:nvPr>
        </p:nvSpPr>
        <p:spPr>
          <a:xfrm>
            <a:off x="457200" y="2362200"/>
            <a:ext cx="3657600" cy="38862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quarter" idx="4"/>
          </p:nvPr>
        </p:nvSpPr>
        <p:spPr>
          <a:xfrm>
            <a:off x="4371975" y="2362200"/>
            <a:ext cx="3657600" cy="38862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2" name="Segnaposto tes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it-IT" smtClean="0"/>
              <a:t>Fare clic per modificare stili del testo dello schema</a:t>
            </a:r>
          </a:p>
        </p:txBody>
      </p:sp>
      <p:sp>
        <p:nvSpPr>
          <p:cNvPr id="14" name="Segnaposto tes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it-IT" smtClean="0"/>
              <a:t>Fare clic per modificare stili del testo dello schema</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6" name="Segnaposto data 5"/>
          <p:cNvSpPr>
            <a:spLocks noGrp="1"/>
          </p:cNvSpPr>
          <p:nvPr>
            <p:ph type="dt" sz="half" idx="10"/>
          </p:nvPr>
        </p:nvSpPr>
        <p:spPr/>
        <p:txBody>
          <a:bodyPr rtlCol="0"/>
          <a:lstStyle/>
          <a:p>
            <a:endParaRPr lang="it-IT"/>
          </a:p>
        </p:txBody>
      </p:sp>
      <p:sp>
        <p:nvSpPr>
          <p:cNvPr id="7" name="Segnaposto numero diapositiva 6"/>
          <p:cNvSpPr>
            <a:spLocks noGrp="1"/>
          </p:cNvSpPr>
          <p:nvPr>
            <p:ph type="sldNum" sz="quarter" idx="11"/>
          </p:nvPr>
        </p:nvSpPr>
        <p:spPr/>
        <p:txBody>
          <a:bodyPr rtlCol="0"/>
          <a:lstStyle/>
          <a:p>
            <a:pPr marL="0" marR="0" lvl="0" indent="0" algn="ctr" rtl="0">
              <a:spcBef>
                <a:spcPts val="0"/>
              </a:spcBef>
              <a:buNone/>
            </a:pPr>
            <a:fld id="{00000000-1234-1234-1234-123412341234}" type="slidenum">
              <a:rPr lang="it-IT" sz="1650" b="0" i="0" u="none" strike="noStrike" cap="none" smtClean="0">
                <a:solidFill>
                  <a:srgbClr val="FFFFFF"/>
                </a:solidFill>
                <a:latin typeface="Source Sans Pro"/>
                <a:ea typeface="Source Sans Pro"/>
                <a:cs typeface="Source Sans Pro"/>
                <a:sym typeface="Source Sans Pro"/>
              </a:rPr>
              <a:pPr marL="0" marR="0" lvl="0" indent="0" algn="ctr" rtl="0">
                <a:spcBef>
                  <a:spcPts val="0"/>
                </a:spcBef>
                <a:buNone/>
              </a:pPr>
              <a:t>‹N›</a:t>
            </a:fld>
            <a:endParaRPr lang="it-IT" sz="1650" b="0" i="0" u="none" strike="noStrike" cap="none">
              <a:solidFill>
                <a:srgbClr val="FFFFFF"/>
              </a:solidFill>
              <a:latin typeface="Source Sans Pro"/>
              <a:ea typeface="Source Sans Pro"/>
              <a:cs typeface="Source Sans Pro"/>
              <a:sym typeface="Source Sans Pro"/>
            </a:endParaRPr>
          </a:p>
        </p:txBody>
      </p:sp>
      <p:sp>
        <p:nvSpPr>
          <p:cNvPr id="8" name="Segnaposto piè di pagina 7"/>
          <p:cNvSpPr>
            <a:spLocks noGrp="1"/>
          </p:cNvSpPr>
          <p:nvPr>
            <p:ph type="ftr" sz="quarter" idx="12"/>
          </p:nvPr>
        </p:nvSpPr>
        <p:spPr/>
        <p:txBody>
          <a:bodyPr rtlCol="0"/>
          <a:lstStyle/>
          <a:p>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pPr marL="0" marR="0" lvl="0" indent="0" algn="ctr" rtl="0">
              <a:spcBef>
                <a:spcPts val="0"/>
              </a:spcBef>
              <a:buNone/>
            </a:pPr>
            <a:fld id="{00000000-1234-1234-1234-123412341234}" type="slidenum">
              <a:rPr lang="it-IT" sz="1650" b="0" i="0" u="none" strike="noStrike" cap="none" smtClean="0">
                <a:solidFill>
                  <a:srgbClr val="FFFFFF"/>
                </a:solidFill>
                <a:latin typeface="Source Sans Pro"/>
                <a:ea typeface="Source Sans Pro"/>
                <a:cs typeface="Source Sans Pro"/>
                <a:sym typeface="Source Sans Pro"/>
              </a:rPr>
              <a:pPr marL="0" marR="0" lvl="0" indent="0" algn="ctr" rtl="0">
                <a:spcBef>
                  <a:spcPts val="0"/>
                </a:spcBef>
                <a:buNone/>
              </a:pPr>
              <a:t>‹N›</a:t>
            </a:fld>
            <a:endParaRPr lang="it-IT" sz="1650" b="0" i="0" u="none" strike="noStrike" cap="none">
              <a:solidFill>
                <a:srgbClr val="FFFFFF"/>
              </a:solidFill>
              <a:latin typeface="Source Sans Pro"/>
              <a:ea typeface="Source Sans Pro"/>
              <a:cs typeface="Source Sans Pro"/>
              <a:sym typeface="Source Sans Pr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Ref idx="1001">
        <a:schemeClr val="bg1"/>
      </p:bgRef>
    </p:bg>
    <p:spTree>
      <p:nvGrpSpPr>
        <p:cNvPr id="1" name=""/>
        <p:cNvGrpSpPr/>
        <p:nvPr/>
      </p:nvGrpSpPr>
      <p:grpSpPr>
        <a:xfrm>
          <a:off x="0" y="0"/>
          <a:ext cx="0" cy="0"/>
          <a:chOff x="0" y="0"/>
          <a:chExt cx="0" cy="0"/>
        </a:xfrm>
      </p:grpSpPr>
      <p:sp>
        <p:nvSpPr>
          <p:cNvPr id="10" name="Connettore 1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olo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8" name="Connettore 1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ttore 1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ttore 1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ttangolo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ttore 1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Segnaposto contenuto 17"/>
          <p:cNvSpPr>
            <a:spLocks noGrp="1"/>
          </p:cNvSpPr>
          <p:nvPr>
            <p:ph sz="quarter" idx="1"/>
          </p:nvPr>
        </p:nvSpPr>
        <p:spPr>
          <a:xfrm>
            <a:off x="304800" y="274320"/>
            <a:ext cx="5638800" cy="6327648"/>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4"/>
          </p:nvPr>
        </p:nvSpPr>
        <p:spPr/>
        <p:txBody>
          <a:bodyPr rtlCol="0"/>
          <a:lstStyle/>
          <a:p>
            <a:endParaRPr lang="it-IT"/>
          </a:p>
        </p:txBody>
      </p:sp>
      <p:sp>
        <p:nvSpPr>
          <p:cNvPr id="22" name="Segnaposto numero diapositiva 21"/>
          <p:cNvSpPr>
            <a:spLocks noGrp="1"/>
          </p:cNvSpPr>
          <p:nvPr>
            <p:ph type="sldNum" sz="quarter" idx="15"/>
          </p:nvPr>
        </p:nvSpPr>
        <p:spPr/>
        <p:txBody>
          <a:bodyPr rtlCol="0"/>
          <a:lstStyle/>
          <a:p>
            <a:pPr marL="0" marR="0" lvl="0" indent="0" algn="ctr" rtl="0">
              <a:spcBef>
                <a:spcPts val="0"/>
              </a:spcBef>
              <a:buNone/>
            </a:pPr>
            <a:fld id="{00000000-1234-1234-1234-123412341234}" type="slidenum">
              <a:rPr lang="it-IT" sz="1650" b="0" i="0" u="none" strike="noStrike" cap="none" smtClean="0">
                <a:solidFill>
                  <a:schemeClr val="dk2"/>
                </a:solidFill>
                <a:latin typeface="Source Sans Pro"/>
                <a:ea typeface="Source Sans Pro"/>
                <a:cs typeface="Source Sans Pro"/>
                <a:sym typeface="Source Sans Pro"/>
              </a:rPr>
              <a:pPr marL="0" marR="0" lvl="0" indent="0" algn="ctr" rtl="0">
                <a:spcBef>
                  <a:spcPts val="0"/>
                </a:spcBef>
                <a:buNone/>
              </a:pPr>
              <a:t>‹N›</a:t>
            </a:fld>
            <a:endParaRPr lang="it-IT" sz="1650" b="0" i="0" u="none" strike="noStrike" cap="none">
              <a:solidFill>
                <a:schemeClr val="dk2"/>
              </a:solidFill>
              <a:latin typeface="Source Sans Pro"/>
              <a:ea typeface="Source Sans Pro"/>
              <a:cs typeface="Source Sans Pro"/>
              <a:sym typeface="Source Sans Pro"/>
            </a:endParaRPr>
          </a:p>
        </p:txBody>
      </p:sp>
      <p:sp>
        <p:nvSpPr>
          <p:cNvPr id="23" name="Segnaposto piè di pagina 22"/>
          <p:cNvSpPr>
            <a:spLocks noGrp="1"/>
          </p:cNvSpPr>
          <p:nvPr>
            <p:ph type="ftr" sz="quarter" idx="16"/>
          </p:nvPr>
        </p:nvSpPr>
        <p:spPr/>
        <p:txBody>
          <a:bodyPr rtlCol="0"/>
          <a:lstStyle/>
          <a:p>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Connettore 1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olo 1"/>
          <p:cNvSpPr>
            <a:spLocks noGrp="1"/>
          </p:cNvSpPr>
          <p:nvPr>
            <p:ph type="title"/>
          </p:nvPr>
        </p:nvSpPr>
        <p:spPr>
          <a:xfrm rot="5400000">
            <a:off x="3350133" y="3200400"/>
            <a:ext cx="6309360" cy="457200"/>
          </a:xfrm>
        </p:spPr>
        <p:txBody>
          <a:bodyPr anchor="b"/>
          <a:lstStyle>
            <a:lvl1pPr algn="l">
              <a:buNone/>
              <a:defRPr sz="2000" b="1"/>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it-IT" smtClean="0"/>
              <a:t>Fare clic sull'icona per inserire un'immagine</a:t>
            </a:r>
            <a:endParaRPr kumimoji="0" lang="en-US" dirty="0"/>
          </a:p>
        </p:txBody>
      </p:sp>
      <p:sp>
        <p:nvSpPr>
          <p:cNvPr id="4" name="Segnaposto testo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10" name="Connettore 1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ttangolo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ttore 1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ttore 1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ttore 1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egnaposto data 16"/>
          <p:cNvSpPr>
            <a:spLocks noGrp="1"/>
          </p:cNvSpPr>
          <p:nvPr>
            <p:ph type="dt" sz="half" idx="10"/>
          </p:nvPr>
        </p:nvSpPr>
        <p:spPr/>
        <p:txBody>
          <a:bodyPr rtlCol="0"/>
          <a:lstStyle/>
          <a:p>
            <a:endParaRPr lang="it-IT"/>
          </a:p>
        </p:txBody>
      </p:sp>
      <p:sp>
        <p:nvSpPr>
          <p:cNvPr id="18" name="Segnaposto numero diapositiva 17"/>
          <p:cNvSpPr>
            <a:spLocks noGrp="1"/>
          </p:cNvSpPr>
          <p:nvPr>
            <p:ph type="sldNum" sz="quarter" idx="11"/>
          </p:nvPr>
        </p:nvSpPr>
        <p:spPr/>
        <p:txBody>
          <a:bodyPr rtlCol="0"/>
          <a:lstStyle/>
          <a:p>
            <a:pPr marL="0" marR="0" lvl="0" indent="0" algn="ctr" rtl="0">
              <a:spcBef>
                <a:spcPts val="0"/>
              </a:spcBef>
              <a:buNone/>
            </a:pPr>
            <a:fld id="{00000000-1234-1234-1234-123412341234}" type="slidenum">
              <a:rPr lang="it-IT" sz="1650" b="0" i="0" u="none" strike="noStrike" cap="none" smtClean="0">
                <a:solidFill>
                  <a:srgbClr val="FFFFFF"/>
                </a:solidFill>
                <a:latin typeface="Source Sans Pro"/>
                <a:ea typeface="Source Sans Pro"/>
                <a:cs typeface="Source Sans Pro"/>
                <a:sym typeface="Source Sans Pro"/>
              </a:rPr>
              <a:pPr marL="0" marR="0" lvl="0" indent="0" algn="ctr" rtl="0">
                <a:spcBef>
                  <a:spcPts val="0"/>
                </a:spcBef>
                <a:buNone/>
              </a:pPr>
              <a:t>‹N›</a:t>
            </a:fld>
            <a:endParaRPr lang="it-IT" sz="1650" b="0" i="0" u="none" strike="noStrike" cap="none">
              <a:solidFill>
                <a:srgbClr val="FFFFFF"/>
              </a:solidFill>
              <a:latin typeface="Source Sans Pro"/>
              <a:ea typeface="Source Sans Pro"/>
              <a:cs typeface="Source Sans Pro"/>
              <a:sym typeface="Source Sans Pro"/>
            </a:endParaRPr>
          </a:p>
        </p:txBody>
      </p:sp>
      <p:sp>
        <p:nvSpPr>
          <p:cNvPr id="21" name="Segnaposto piè di pagina 20"/>
          <p:cNvSpPr>
            <a:spLocks noGrp="1"/>
          </p:cNvSpPr>
          <p:nvPr>
            <p:ph type="ftr" sz="quarter" idx="12"/>
          </p:nvPr>
        </p:nvSpPr>
        <p:spPr/>
        <p:txBody>
          <a:bodyPr rtlCol="0"/>
          <a:lstStyle/>
          <a:p>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ttore 1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egnaposto titolo 21"/>
          <p:cNvSpPr>
            <a:spLocks noGrp="1"/>
          </p:cNvSpPr>
          <p:nvPr>
            <p:ph type="title"/>
          </p:nvPr>
        </p:nvSpPr>
        <p:spPr>
          <a:xfrm>
            <a:off x="457200" y="274638"/>
            <a:ext cx="7467600" cy="1143000"/>
          </a:xfrm>
          <a:prstGeom prst="rect">
            <a:avLst/>
          </a:prstGeom>
        </p:spPr>
        <p:txBody>
          <a:bodyPr vert="horz" anchor="b">
            <a:normAutofit/>
          </a:body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4" name="Segnaposto data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endParaRPr lang="it-IT"/>
          </a:p>
        </p:txBody>
      </p:sp>
      <p:sp>
        <p:nvSpPr>
          <p:cNvPr id="3" name="Segnaposto piè di pagina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it-IT"/>
          </a:p>
        </p:txBody>
      </p:sp>
      <p:sp>
        <p:nvSpPr>
          <p:cNvPr id="7" name="Connettore 1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ttore 1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ttangolo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ttore 1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egnaposto numero diapositiva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marL="0" marR="0" lvl="0" indent="0" algn="ctr" rtl="0">
              <a:spcBef>
                <a:spcPts val="0"/>
              </a:spcBef>
              <a:buNone/>
            </a:pPr>
            <a:fld id="{00000000-1234-1234-1234-123412341234}" type="slidenum">
              <a:rPr lang="it-IT" sz="1650" b="0" i="0" u="none" strike="noStrike" cap="none" smtClean="0">
                <a:solidFill>
                  <a:srgbClr val="FFFFFF"/>
                </a:solidFill>
                <a:latin typeface="Source Sans Pro"/>
                <a:ea typeface="Source Sans Pro"/>
                <a:cs typeface="Source Sans Pro"/>
                <a:sym typeface="Source Sans Pro"/>
              </a:rPr>
              <a:pPr marL="0" marR="0" lvl="0" indent="0" algn="ctr" rtl="0">
                <a:spcBef>
                  <a:spcPts val="0"/>
                </a:spcBef>
                <a:buNone/>
              </a:pPr>
              <a:t>‹N›</a:t>
            </a:fld>
            <a:endParaRPr lang="it-IT" sz="1650" b="0" i="0" u="none" strike="noStrike" cap="none">
              <a:solidFill>
                <a:srgbClr val="FFFFFF"/>
              </a:solidFill>
              <a:latin typeface="Source Sans Pro"/>
              <a:ea typeface="Source Sans Pro"/>
              <a:cs typeface="Source Sans Pro"/>
              <a:sym typeface="Source Sans Pro"/>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criteri_iscrizioni_a_s_2019-20_.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frasicelebri.it/argomento/americani/" TargetMode="External"/><Relationship Id="rId3" Type="http://schemas.openxmlformats.org/officeDocument/2006/relationships/image" Target="../media/image3.jpeg"/><Relationship Id="rId7" Type="http://schemas.openxmlformats.org/officeDocument/2006/relationships/hyperlink" Target="https://www.frasicelebri.it/argomento/giovani/"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frasicelebri.it/argomento/aforismi/" TargetMode="External"/><Relationship Id="rId5" Type="http://schemas.openxmlformats.org/officeDocument/2006/relationships/hyperlink" Target="https://www.frasicelebri.it/argomento/scrivere/" TargetMode="External"/><Relationship Id="rId4" Type="http://schemas.openxmlformats.org/officeDocument/2006/relationships/hyperlink" Target="https://www.frasicelebri.it/argomento/scuola/"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ctrTitle"/>
          </p:nvPr>
        </p:nvSpPr>
        <p:spPr>
          <a:xfrm>
            <a:off x="2432248" y="4414958"/>
            <a:ext cx="6172200" cy="1894362"/>
          </a:xfrm>
          <a:prstGeom prst="rect">
            <a:avLst/>
          </a:prstGeom>
          <a:noFill/>
          <a:ln>
            <a:noFill/>
          </a:ln>
        </p:spPr>
        <p:txBody>
          <a:bodyPr wrap="square" lIns="91425" tIns="45700" rIns="91425" bIns="9125" anchor="b" anchorCtr="0">
            <a:noAutofit/>
          </a:bodyPr>
          <a:lstStyle/>
          <a:p>
            <a:pPr marL="0" marR="0" lvl="0" indent="-182880" algn="l" rtl="0">
              <a:spcBef>
                <a:spcPts val="0"/>
              </a:spcBef>
              <a:buClr>
                <a:schemeClr val="dk1"/>
              </a:buClr>
              <a:buSzPts val="2880"/>
              <a:buFont typeface="Source Sans Pro"/>
              <a:buNone/>
            </a:pPr>
            <a:r>
              <a:rPr lang="it-IT" sz="2880" b="1" i="0" u="none" strike="noStrike" cap="none" dirty="0">
                <a:solidFill>
                  <a:srgbClr val="1155CC"/>
                </a:solidFill>
              </a:rPr>
              <a:t>DIREZIONE DIDATTICA </a:t>
            </a:r>
            <a:r>
              <a:rPr lang="it-IT" sz="2880" b="1" i="0" u="none" strike="noStrike" cap="none" dirty="0" smtClean="0">
                <a:solidFill>
                  <a:srgbClr val="1155CC"/>
                </a:solidFill>
              </a:rPr>
              <a:t/>
            </a:r>
            <a:br>
              <a:rPr lang="it-IT" sz="2880" b="1" i="0" u="none" strike="noStrike" cap="none" dirty="0" smtClean="0">
                <a:solidFill>
                  <a:srgbClr val="1155CC"/>
                </a:solidFill>
              </a:rPr>
            </a:br>
            <a:r>
              <a:rPr lang="it-IT" sz="2880" b="1" i="0" u="none" strike="noStrike" cap="none" dirty="0" smtClean="0">
                <a:solidFill>
                  <a:srgbClr val="1155CC"/>
                </a:solidFill>
              </a:rPr>
              <a:t>3</a:t>
            </a:r>
            <a:r>
              <a:rPr lang="it-IT" sz="2880" b="1" i="0" u="none" strike="noStrike" cap="none" dirty="0">
                <a:solidFill>
                  <a:srgbClr val="1155CC"/>
                </a:solidFill>
              </a:rPr>
              <a:t>° CIRCOLO </a:t>
            </a:r>
            <a:r>
              <a:rPr lang="it-IT" sz="2880" b="1" dirty="0">
                <a:solidFill>
                  <a:srgbClr val="1155CC"/>
                </a:solidFill>
              </a:rPr>
              <a:t>“</a:t>
            </a:r>
            <a:r>
              <a:rPr lang="it-IT" sz="2880" b="1" i="0" u="none" strike="noStrike" cap="none" dirty="0">
                <a:solidFill>
                  <a:srgbClr val="1155CC"/>
                </a:solidFill>
              </a:rPr>
              <a:t>ALDO MORO</a:t>
            </a:r>
            <a:r>
              <a:rPr lang="it-IT" sz="2880" b="1" dirty="0">
                <a:solidFill>
                  <a:srgbClr val="1155CC"/>
                </a:solidFill>
              </a:rPr>
              <a:t>” </a:t>
            </a:r>
            <a:r>
              <a:rPr lang="it-IT" sz="2880" b="1" i="0" u="none" strike="noStrike" cap="none" dirty="0">
                <a:solidFill>
                  <a:srgbClr val="1155CC"/>
                </a:solidFill>
              </a:rPr>
              <a:t>AFRAGOLA</a:t>
            </a:r>
          </a:p>
        </p:txBody>
      </p:sp>
      <p:sp>
        <p:nvSpPr>
          <p:cNvPr id="2" name="AutoShape 2" descr="Risultati immagini per iscrizioni scuola primaria infanz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descr="Risultati immagini per iscrizioni scuola primaria infanz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054" name="Picture 6" descr="Risultati immagini per iscrizioni scuola primaria infanz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061" y="548679"/>
            <a:ext cx="5391291" cy="35551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324544" y="620688"/>
            <a:ext cx="5012912" cy="1224136"/>
          </a:xfrm>
          <a:prstGeom prst="rect">
            <a:avLst/>
          </a:prstGeom>
        </p:spPr>
        <p:txBody>
          <a:bodyPr wrap="square" lIns="91425" tIns="91425" rIns="91425" bIns="91425" anchor="ctr" anchorCtr="0">
            <a:noAutofit/>
          </a:bodyPr>
          <a:lstStyle/>
          <a:p>
            <a:pPr lvl="0" algn="ctr">
              <a:lnSpc>
                <a:spcPct val="115000"/>
              </a:lnSpc>
              <a:spcBef>
                <a:spcPts val="0"/>
              </a:spcBef>
            </a:pPr>
            <a:r>
              <a:rPr lang="it-IT" b="1" dirty="0">
                <a:solidFill>
                  <a:srgbClr val="0070C0"/>
                </a:solidFill>
              </a:rPr>
              <a:t>GLI SPAZI E GLI STRUMENTI DELLA DIDATTICA</a:t>
            </a:r>
          </a:p>
        </p:txBody>
      </p:sp>
      <p:sp>
        <p:nvSpPr>
          <p:cNvPr id="121" name="Shape 121"/>
          <p:cNvSpPr txBox="1">
            <a:spLocks noGrp="1"/>
          </p:cNvSpPr>
          <p:nvPr>
            <p:ph sz="quarter" idx="1"/>
          </p:nvPr>
        </p:nvSpPr>
        <p:spPr>
          <a:xfrm>
            <a:off x="107504" y="3501008"/>
            <a:ext cx="8712968" cy="3579900"/>
          </a:xfrm>
          <a:prstGeom prst="rect">
            <a:avLst/>
          </a:prstGeom>
        </p:spPr>
        <p:txBody>
          <a:bodyPr wrap="square" lIns="91425" tIns="91425" rIns="91425" bIns="91425" anchor="t" anchorCtr="0">
            <a:noAutofit/>
          </a:bodyPr>
          <a:lstStyle/>
          <a:p>
            <a:pPr marL="0" lvl="0" indent="0" algn="ctr" rtl="0">
              <a:lnSpc>
                <a:spcPct val="115000"/>
              </a:lnSpc>
              <a:spcBef>
                <a:spcPts val="0"/>
              </a:spcBef>
              <a:buNone/>
            </a:pPr>
            <a:endParaRPr lang="it-IT" sz="2400" dirty="0"/>
          </a:p>
          <a:p>
            <a:pPr marL="0" lvl="0" indent="0" rtl="0">
              <a:lnSpc>
                <a:spcPct val="115000"/>
              </a:lnSpc>
              <a:spcBef>
                <a:spcPts val="0"/>
              </a:spcBef>
              <a:buNone/>
            </a:pPr>
            <a:r>
              <a:rPr lang="it-IT" sz="2200" b="0" dirty="0"/>
              <a:t>Palestra coperta            </a:t>
            </a:r>
            <a:r>
              <a:rPr lang="it-IT" sz="2200" b="0" dirty="0" smtClean="0"/>
              <a:t>       Laboratorio </a:t>
            </a:r>
            <a:r>
              <a:rPr lang="it-IT" sz="2200" b="0" dirty="0"/>
              <a:t>musicale</a:t>
            </a:r>
          </a:p>
          <a:p>
            <a:pPr marL="0" lvl="0" indent="0" rtl="0">
              <a:lnSpc>
                <a:spcPct val="115000"/>
              </a:lnSpc>
              <a:spcBef>
                <a:spcPts val="0"/>
              </a:spcBef>
              <a:buNone/>
            </a:pPr>
            <a:r>
              <a:rPr lang="it-IT" sz="2200" b="0" dirty="0"/>
              <a:t>Campetto sportivo  </a:t>
            </a:r>
            <a:r>
              <a:rPr lang="it-IT" sz="2200" b="0" dirty="0" smtClean="0"/>
              <a:t>              Laboratori </a:t>
            </a:r>
            <a:r>
              <a:rPr lang="it-IT" sz="2200" b="0" dirty="0"/>
              <a:t>informatico - multimediali                    Laboratorio linguistico 	Molte aule sono dotate di LIM</a:t>
            </a:r>
          </a:p>
          <a:p>
            <a:pPr marL="0" lvl="0" indent="0" rtl="0">
              <a:lnSpc>
                <a:spcPct val="115000"/>
              </a:lnSpc>
              <a:spcBef>
                <a:spcPts val="0"/>
              </a:spcBef>
              <a:buNone/>
            </a:pPr>
            <a:r>
              <a:rPr lang="it-IT" sz="2200" b="0" dirty="0"/>
              <a:t>Laboratorio scientifico  	</a:t>
            </a:r>
            <a:r>
              <a:rPr lang="it-IT" sz="2200" b="0" dirty="0" smtClean="0"/>
              <a:t>Atelier creativo</a:t>
            </a:r>
          </a:p>
          <a:p>
            <a:pPr marL="0" lvl="0" indent="0" rtl="0">
              <a:lnSpc>
                <a:spcPct val="115000"/>
              </a:lnSpc>
              <a:spcBef>
                <a:spcPts val="0"/>
              </a:spcBef>
              <a:buNone/>
            </a:pPr>
            <a:r>
              <a:rPr lang="it-IT" sz="2200" b="0" dirty="0" smtClean="0"/>
              <a:t>Registro </a:t>
            </a:r>
            <a:r>
              <a:rPr lang="it-IT" sz="2200" b="0" dirty="0"/>
              <a:t>elettronico</a:t>
            </a:r>
          </a:p>
          <a:p>
            <a:pPr marL="0" lvl="0" indent="-69850" rtl="0">
              <a:lnSpc>
                <a:spcPct val="115000"/>
              </a:lnSpc>
              <a:spcBef>
                <a:spcPts val="0"/>
              </a:spcBef>
              <a:buClr>
                <a:schemeClr val="dk1"/>
              </a:buClr>
              <a:buSzPts val="1100"/>
              <a:buFont typeface="Arial"/>
              <a:buNone/>
            </a:pPr>
            <a:endParaRPr sz="1100" b="0" dirty="0">
              <a:solidFill>
                <a:srgbClr val="FF0000"/>
              </a:solidFill>
              <a:latin typeface="Arial"/>
              <a:ea typeface="Arial"/>
              <a:cs typeface="Arial"/>
              <a:sym typeface="Arial"/>
            </a:endParaRPr>
          </a:p>
          <a:p>
            <a:pPr marL="0" lvl="0" indent="0" algn="just" rtl="0">
              <a:lnSpc>
                <a:spcPct val="115000"/>
              </a:lnSpc>
              <a:spcBef>
                <a:spcPts val="0"/>
              </a:spcBef>
              <a:buNone/>
            </a:pPr>
            <a:endParaRPr sz="2400" b="0" dirty="0"/>
          </a:p>
        </p:txBody>
      </p:sp>
      <p:sp>
        <p:nvSpPr>
          <p:cNvPr id="2" name="AutoShape 2" descr="Risultati immagini per spazi scuola primar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descr="Risultati immagini per spazi scuola primar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078" name="Picture 6" descr="Risultati immagini per spazi scuola prima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93415"/>
            <a:ext cx="4409200" cy="30195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5496" y="597368"/>
            <a:ext cx="6192688" cy="743400"/>
          </a:xfrm>
          <a:prstGeom prst="rect">
            <a:avLst/>
          </a:prstGeom>
        </p:spPr>
        <p:txBody>
          <a:bodyPr wrap="square" lIns="91425" tIns="91425" rIns="91425" bIns="91425" anchor="ctr" anchorCtr="0">
            <a:noAutofit/>
          </a:bodyPr>
          <a:lstStyle/>
          <a:p>
            <a:pPr marL="0" lvl="0" indent="0" algn="ctr" rtl="0">
              <a:spcBef>
                <a:spcPts val="0"/>
              </a:spcBef>
              <a:buNone/>
            </a:pPr>
            <a:r>
              <a:rPr lang="it-IT" b="1" dirty="0">
                <a:solidFill>
                  <a:srgbClr val="1155CC"/>
                </a:solidFill>
              </a:rPr>
              <a:t>ORGANIZZAZIONE </a:t>
            </a:r>
            <a:r>
              <a:rPr lang="it-IT" b="1" dirty="0" smtClean="0">
                <a:solidFill>
                  <a:srgbClr val="1155CC"/>
                </a:solidFill>
              </a:rPr>
              <a:t/>
            </a:r>
            <a:br>
              <a:rPr lang="it-IT" b="1" dirty="0" smtClean="0">
                <a:solidFill>
                  <a:srgbClr val="1155CC"/>
                </a:solidFill>
              </a:rPr>
            </a:br>
            <a:r>
              <a:rPr lang="it-IT" b="1" dirty="0" smtClean="0">
                <a:solidFill>
                  <a:srgbClr val="1155CC"/>
                </a:solidFill>
              </a:rPr>
              <a:t>DELLA </a:t>
            </a:r>
            <a:r>
              <a:rPr lang="it-IT" b="1" dirty="0">
                <a:solidFill>
                  <a:srgbClr val="1155CC"/>
                </a:solidFill>
              </a:rPr>
              <a:t>SCUOLA</a:t>
            </a:r>
          </a:p>
        </p:txBody>
      </p:sp>
      <p:sp>
        <p:nvSpPr>
          <p:cNvPr id="127" name="Shape 127"/>
          <p:cNvSpPr txBox="1">
            <a:spLocks noGrp="1"/>
          </p:cNvSpPr>
          <p:nvPr>
            <p:ph sz="quarter" idx="1"/>
          </p:nvPr>
        </p:nvSpPr>
        <p:spPr>
          <a:xfrm>
            <a:off x="179512" y="2468777"/>
            <a:ext cx="8507771" cy="4704639"/>
          </a:xfrm>
          <a:prstGeom prst="rect">
            <a:avLst/>
          </a:prstGeom>
        </p:spPr>
        <p:txBody>
          <a:bodyPr wrap="square" lIns="91425" tIns="91425" rIns="91425" bIns="91425" anchor="t" anchorCtr="0">
            <a:noAutofit/>
          </a:bodyPr>
          <a:lstStyle/>
          <a:p>
            <a:pPr marL="0" lvl="0" indent="0" algn="ctr" rtl="0">
              <a:lnSpc>
                <a:spcPct val="115000"/>
              </a:lnSpc>
              <a:spcBef>
                <a:spcPts val="0"/>
              </a:spcBef>
              <a:buNone/>
            </a:pPr>
            <a:r>
              <a:rPr lang="it-IT" sz="2400" b="0" dirty="0">
                <a:solidFill>
                  <a:srgbClr val="FF0000"/>
                </a:solidFill>
              </a:rPr>
              <a:t>ORARIO SCUOLA </a:t>
            </a:r>
            <a:r>
              <a:rPr lang="it-IT" sz="2400" b="0" dirty="0" smtClean="0">
                <a:solidFill>
                  <a:srgbClr val="FF0000"/>
                </a:solidFill>
              </a:rPr>
              <a:t>DELL’INFANZIA</a:t>
            </a:r>
            <a:endParaRPr lang="it-IT" sz="2400" b="0" dirty="0">
              <a:solidFill>
                <a:srgbClr val="FF0000"/>
              </a:solidFill>
            </a:endParaRPr>
          </a:p>
          <a:p>
            <a:pPr marL="0" lvl="0" indent="0">
              <a:lnSpc>
                <a:spcPct val="120000"/>
              </a:lnSpc>
              <a:spcBef>
                <a:spcPts val="0"/>
              </a:spcBef>
              <a:buNone/>
            </a:pPr>
            <a:r>
              <a:rPr lang="it-IT" sz="2200" b="0" dirty="0" smtClean="0"/>
              <a:t>Orario </a:t>
            </a:r>
            <a:r>
              <a:rPr lang="it-IT" sz="2200" b="0" dirty="0"/>
              <a:t>a tempo pieno: da lunedì a venerdì, </a:t>
            </a:r>
            <a:r>
              <a:rPr lang="it-IT" sz="2200" b="0" dirty="0" smtClean="0"/>
              <a:t>8.20 </a:t>
            </a:r>
            <a:r>
              <a:rPr lang="it-IT" sz="2200" dirty="0"/>
              <a:t>– 16.20</a:t>
            </a:r>
            <a:endParaRPr lang="it-IT" sz="2200" b="0" dirty="0"/>
          </a:p>
          <a:p>
            <a:pPr marL="0" lvl="0" indent="0" rtl="0">
              <a:lnSpc>
                <a:spcPct val="120000"/>
              </a:lnSpc>
              <a:spcBef>
                <a:spcPts val="0"/>
              </a:spcBef>
              <a:buNone/>
            </a:pPr>
            <a:r>
              <a:rPr lang="it-IT" sz="2200" b="0" dirty="0"/>
              <a:t>Orario antimeridiano: da lunedì a venerdì, </a:t>
            </a:r>
            <a:r>
              <a:rPr lang="it-IT" sz="2200" b="0" dirty="0" smtClean="0"/>
              <a:t>8.20 – 13.20</a:t>
            </a:r>
            <a:r>
              <a:rPr lang="it-IT" sz="2200" b="0" dirty="0"/>
              <a:t>.</a:t>
            </a:r>
          </a:p>
          <a:p>
            <a:pPr marL="0" lvl="0" indent="0" algn="ctr" rtl="0">
              <a:lnSpc>
                <a:spcPct val="115000"/>
              </a:lnSpc>
              <a:spcBef>
                <a:spcPts val="0"/>
              </a:spcBef>
              <a:buNone/>
            </a:pPr>
            <a:r>
              <a:rPr lang="it-IT" sz="2400" b="0" dirty="0"/>
              <a:t> </a:t>
            </a:r>
            <a:endParaRPr lang="it-IT" sz="2400" b="0" dirty="0" smtClean="0"/>
          </a:p>
          <a:p>
            <a:pPr marL="0" lvl="0" indent="0" algn="ctr" rtl="0">
              <a:lnSpc>
                <a:spcPct val="115000"/>
              </a:lnSpc>
              <a:spcBef>
                <a:spcPts val="0"/>
              </a:spcBef>
              <a:buNone/>
            </a:pPr>
            <a:endParaRPr lang="it-IT" sz="2400" b="0" dirty="0"/>
          </a:p>
          <a:p>
            <a:pPr marL="0" lvl="0" indent="0" algn="ctr" rtl="0">
              <a:lnSpc>
                <a:spcPct val="120000"/>
              </a:lnSpc>
              <a:spcBef>
                <a:spcPts val="0"/>
              </a:spcBef>
              <a:buNone/>
            </a:pPr>
            <a:r>
              <a:rPr lang="it-IT" sz="2400" b="0" dirty="0">
                <a:solidFill>
                  <a:srgbClr val="FF0000"/>
                </a:solidFill>
              </a:rPr>
              <a:t>ORARIO SCUOLA </a:t>
            </a:r>
            <a:r>
              <a:rPr lang="it-IT" sz="2400" b="0" dirty="0" smtClean="0">
                <a:solidFill>
                  <a:srgbClr val="FF0000"/>
                </a:solidFill>
              </a:rPr>
              <a:t>PRIMARIA</a:t>
            </a:r>
            <a:endParaRPr lang="it-IT" sz="2400" b="0" dirty="0">
              <a:solidFill>
                <a:srgbClr val="FF0000"/>
              </a:solidFill>
            </a:endParaRPr>
          </a:p>
          <a:p>
            <a:pPr marL="0" lvl="0" indent="0" rtl="0">
              <a:lnSpc>
                <a:spcPct val="120000"/>
              </a:lnSpc>
              <a:spcBef>
                <a:spcPts val="0"/>
              </a:spcBef>
              <a:buNone/>
            </a:pPr>
            <a:r>
              <a:rPr lang="it-IT" sz="2200" b="0" dirty="0" smtClean="0"/>
              <a:t>Da lunedì a giovedì, 8.10 – 13.40.</a:t>
            </a:r>
            <a:endParaRPr lang="it-IT" sz="2200" b="0" dirty="0"/>
          </a:p>
          <a:p>
            <a:pPr marL="0" lvl="0" indent="0" rtl="0">
              <a:lnSpc>
                <a:spcPct val="120000"/>
              </a:lnSpc>
              <a:spcBef>
                <a:spcPts val="0"/>
              </a:spcBef>
              <a:buNone/>
            </a:pPr>
            <a:r>
              <a:rPr lang="it-IT" sz="2200" b="0" dirty="0" smtClean="0"/>
              <a:t>Venerdì, 8.10 – 13.10.</a:t>
            </a:r>
            <a:endParaRPr lang="it-IT" sz="2200" b="0" dirty="0"/>
          </a:p>
          <a:p>
            <a:pPr marL="0" lvl="0" indent="0" rtl="0">
              <a:lnSpc>
                <a:spcPct val="115000"/>
              </a:lnSpc>
              <a:spcBef>
                <a:spcPts val="0"/>
              </a:spcBef>
              <a:buNone/>
            </a:pPr>
            <a:endParaRPr sz="2400" dirty="0"/>
          </a:p>
          <a:p>
            <a:pPr marL="0" lvl="0" indent="0" algn="just" rtl="0">
              <a:lnSpc>
                <a:spcPct val="115000"/>
              </a:lnSpc>
              <a:spcBef>
                <a:spcPts val="0"/>
              </a:spcBef>
              <a:buNone/>
            </a:pPr>
            <a:endParaRPr sz="2400" b="0" dirty="0"/>
          </a:p>
        </p:txBody>
      </p:sp>
      <p:pic>
        <p:nvPicPr>
          <p:cNvPr id="4098" name="Picture 2" descr="Risultati immagini per orologio scuola prima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16631"/>
            <a:ext cx="2124596" cy="21184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186600" y="525360"/>
            <a:ext cx="8832900" cy="743400"/>
          </a:xfrm>
          <a:prstGeom prst="rect">
            <a:avLst/>
          </a:prstGeom>
        </p:spPr>
        <p:txBody>
          <a:bodyPr wrap="square" lIns="91425" tIns="91425" rIns="91425" bIns="91425" anchor="ctr" anchorCtr="0">
            <a:noAutofit/>
          </a:bodyPr>
          <a:lstStyle/>
          <a:p>
            <a:pPr marL="0" lvl="0" indent="0" algn="ctr" rtl="0">
              <a:spcBef>
                <a:spcPts val="0"/>
              </a:spcBef>
              <a:buNone/>
            </a:pPr>
            <a:r>
              <a:rPr lang="it-IT" b="1" dirty="0">
                <a:solidFill>
                  <a:srgbClr val="1155CC"/>
                </a:solidFill>
              </a:rPr>
              <a:t>ATTIVITA’ DIDATTICHE E LABORATORIALI</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316" y="1556791"/>
            <a:ext cx="6051980" cy="496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1965573"/>
            <a:ext cx="244792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86600" y="171050"/>
            <a:ext cx="8832900" cy="743400"/>
          </a:xfrm>
          <a:prstGeom prst="rect">
            <a:avLst/>
          </a:prstGeom>
        </p:spPr>
        <p:txBody>
          <a:bodyPr wrap="square" lIns="91425" tIns="91425" rIns="91425" bIns="91425" anchor="ctr" anchorCtr="0">
            <a:noAutofit/>
          </a:bodyPr>
          <a:lstStyle/>
          <a:p>
            <a:pPr marL="0" lvl="0" indent="0" algn="ctr" rtl="0">
              <a:spcBef>
                <a:spcPts val="0"/>
              </a:spcBef>
              <a:buNone/>
            </a:pPr>
            <a:r>
              <a:rPr lang="it-IT" b="1">
                <a:solidFill>
                  <a:srgbClr val="1155CC"/>
                </a:solidFill>
              </a:rPr>
              <a:t>ATTIVITA’ DIDATTICHE E LABORATORIALI</a:t>
            </a:r>
          </a:p>
        </p:txBody>
      </p:sp>
      <p:pic>
        <p:nvPicPr>
          <p:cNvPr id="155" name="Shape 155"/>
          <p:cNvPicPr preferRelativeResize="0"/>
          <p:nvPr/>
        </p:nvPicPr>
        <p:blipFill>
          <a:blip r:embed="rId3">
            <a:alphaModFix/>
          </a:blip>
          <a:stretch>
            <a:fillRect/>
          </a:stretch>
        </p:blipFill>
        <p:spPr>
          <a:xfrm>
            <a:off x="796200" y="914450"/>
            <a:ext cx="3176594" cy="5638750"/>
          </a:xfrm>
          <a:prstGeom prst="rect">
            <a:avLst/>
          </a:prstGeom>
          <a:noFill/>
          <a:ln>
            <a:noFill/>
          </a:ln>
        </p:spPr>
      </p:pic>
      <p:pic>
        <p:nvPicPr>
          <p:cNvPr id="156" name="Shape 156"/>
          <p:cNvPicPr preferRelativeResize="0"/>
          <p:nvPr/>
        </p:nvPicPr>
        <p:blipFill>
          <a:blip r:embed="rId4">
            <a:alphaModFix/>
          </a:blip>
          <a:stretch>
            <a:fillRect/>
          </a:stretch>
        </p:blipFill>
        <p:spPr>
          <a:xfrm>
            <a:off x="4183894" y="914450"/>
            <a:ext cx="3383249" cy="5638752"/>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186600" y="381344"/>
            <a:ext cx="8832900" cy="743400"/>
          </a:xfrm>
          <a:prstGeom prst="rect">
            <a:avLst/>
          </a:prstGeom>
        </p:spPr>
        <p:txBody>
          <a:bodyPr wrap="square" lIns="91425" tIns="91425" rIns="91425" bIns="91425" anchor="ctr" anchorCtr="0">
            <a:noAutofit/>
          </a:bodyPr>
          <a:lstStyle/>
          <a:p>
            <a:pPr marL="0" lvl="0" indent="0" algn="ctr" rtl="0">
              <a:spcBef>
                <a:spcPts val="0"/>
              </a:spcBef>
              <a:buNone/>
            </a:pPr>
            <a:r>
              <a:rPr lang="it-IT" b="1" dirty="0">
                <a:solidFill>
                  <a:srgbClr val="1155CC"/>
                </a:solidFill>
              </a:rPr>
              <a:t>ATTIVITA’ DIDATTICHE E LABORATORIALI</a:t>
            </a:r>
          </a:p>
        </p:txBody>
      </p:sp>
      <p:pic>
        <p:nvPicPr>
          <p:cNvPr id="169" name="Shape 169"/>
          <p:cNvPicPr preferRelativeResize="0"/>
          <p:nvPr/>
        </p:nvPicPr>
        <p:blipFill rotWithShape="1">
          <a:blip r:embed="rId3">
            <a:alphaModFix/>
          </a:blip>
          <a:srcRect t="8838" b="4341"/>
          <a:stretch/>
        </p:blipFill>
        <p:spPr>
          <a:xfrm>
            <a:off x="77750" y="1412776"/>
            <a:ext cx="3150975" cy="3869275"/>
          </a:xfrm>
          <a:prstGeom prst="rect">
            <a:avLst/>
          </a:prstGeom>
          <a:noFill/>
          <a:ln>
            <a:noFill/>
          </a:ln>
        </p:spPr>
      </p:pic>
      <p:pic>
        <p:nvPicPr>
          <p:cNvPr id="170" name="Shape 170"/>
          <p:cNvPicPr preferRelativeResize="0"/>
          <p:nvPr/>
        </p:nvPicPr>
        <p:blipFill>
          <a:blip r:embed="rId4">
            <a:alphaModFix/>
          </a:blip>
          <a:stretch>
            <a:fillRect/>
          </a:stretch>
        </p:blipFill>
        <p:spPr>
          <a:xfrm>
            <a:off x="3150975" y="1364498"/>
            <a:ext cx="3053385" cy="4080726"/>
          </a:xfrm>
          <a:prstGeom prst="rect">
            <a:avLst/>
          </a:prstGeom>
          <a:noFill/>
          <a:ln>
            <a:noFill/>
          </a:ln>
        </p:spPr>
      </p:pic>
      <p:pic>
        <p:nvPicPr>
          <p:cNvPr id="171" name="Shape 171"/>
          <p:cNvPicPr preferRelativeResize="0"/>
          <p:nvPr/>
        </p:nvPicPr>
        <p:blipFill rotWithShape="1">
          <a:blip r:embed="rId5">
            <a:alphaModFix/>
          </a:blip>
          <a:srcRect l="5252" t="19956" r="4027" b="13831"/>
          <a:stretch/>
        </p:blipFill>
        <p:spPr>
          <a:xfrm>
            <a:off x="5868525" y="1422504"/>
            <a:ext cx="3150976" cy="4088659"/>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186600" y="332656"/>
            <a:ext cx="8832900" cy="1008112"/>
          </a:xfrm>
          <a:prstGeom prst="rect">
            <a:avLst/>
          </a:prstGeom>
        </p:spPr>
        <p:txBody>
          <a:bodyPr wrap="square" lIns="91425" tIns="91425" rIns="91425" bIns="91425" anchor="ctr" anchorCtr="0">
            <a:noAutofit/>
          </a:bodyPr>
          <a:lstStyle/>
          <a:p>
            <a:pPr marL="0" lvl="0" indent="0" algn="ctr" rtl="0">
              <a:spcBef>
                <a:spcPts val="0"/>
              </a:spcBef>
              <a:buNone/>
            </a:pPr>
            <a:r>
              <a:rPr lang="it-IT" sz="2800" b="1" dirty="0">
                <a:solidFill>
                  <a:srgbClr val="1155CC"/>
                </a:solidFill>
              </a:rPr>
              <a:t>ATTIVITA’ DIDATTICHE </a:t>
            </a:r>
            <a:r>
              <a:rPr lang="it-IT" sz="2800" b="1" dirty="0" smtClean="0">
                <a:solidFill>
                  <a:srgbClr val="1155CC"/>
                </a:solidFill>
              </a:rPr>
              <a:t>E LABORATORIALI</a:t>
            </a:r>
            <a:br>
              <a:rPr lang="it-IT" sz="2800" b="1" dirty="0" smtClean="0">
                <a:solidFill>
                  <a:srgbClr val="1155CC"/>
                </a:solidFill>
              </a:rPr>
            </a:br>
            <a:r>
              <a:rPr lang="it-IT" sz="2800" b="1" dirty="0">
                <a:solidFill>
                  <a:srgbClr val="1155CC"/>
                </a:solidFill>
              </a:rPr>
              <a:t/>
            </a:r>
            <a:br>
              <a:rPr lang="it-IT" sz="2800" b="1" dirty="0">
                <a:solidFill>
                  <a:srgbClr val="1155CC"/>
                </a:solidFill>
              </a:rPr>
            </a:br>
            <a:r>
              <a:rPr lang="it-IT" sz="2800" b="1" i="1" dirty="0" smtClean="0">
                <a:solidFill>
                  <a:srgbClr val="1155CC"/>
                </a:solidFill>
              </a:rPr>
              <a:t>Simuliamo la nascita di un fossile</a:t>
            </a:r>
            <a:endParaRPr lang="it-IT" sz="2800" b="1" i="1" dirty="0">
              <a:solidFill>
                <a:srgbClr val="1155CC"/>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56792"/>
            <a:ext cx="5791200"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186600" y="332656"/>
            <a:ext cx="8832900" cy="1008112"/>
          </a:xfrm>
          <a:prstGeom prst="rect">
            <a:avLst/>
          </a:prstGeom>
        </p:spPr>
        <p:txBody>
          <a:bodyPr wrap="square" lIns="91425" tIns="91425" rIns="91425" bIns="91425" anchor="ctr" anchorCtr="0">
            <a:noAutofit/>
          </a:bodyPr>
          <a:lstStyle/>
          <a:p>
            <a:pPr marL="0" lvl="0" indent="0" algn="ctr" rtl="0">
              <a:spcBef>
                <a:spcPts val="0"/>
              </a:spcBef>
              <a:buNone/>
            </a:pPr>
            <a:r>
              <a:rPr lang="it-IT" sz="2800" b="1" dirty="0">
                <a:solidFill>
                  <a:srgbClr val="1155CC"/>
                </a:solidFill>
              </a:rPr>
              <a:t>ATTIVITA’ DIDATTICHE </a:t>
            </a:r>
            <a:r>
              <a:rPr lang="it-IT" sz="2800" b="1" dirty="0" smtClean="0">
                <a:solidFill>
                  <a:srgbClr val="1155CC"/>
                </a:solidFill>
              </a:rPr>
              <a:t>E LABORATORIALI</a:t>
            </a:r>
            <a:br>
              <a:rPr lang="it-IT" sz="2800" b="1" dirty="0" smtClean="0">
                <a:solidFill>
                  <a:srgbClr val="1155CC"/>
                </a:solidFill>
              </a:rPr>
            </a:br>
            <a:r>
              <a:rPr lang="it-IT" sz="2800" b="1" dirty="0">
                <a:solidFill>
                  <a:srgbClr val="1155CC"/>
                </a:solidFill>
              </a:rPr>
              <a:t/>
            </a:r>
            <a:br>
              <a:rPr lang="it-IT" sz="2800" b="1" dirty="0">
                <a:solidFill>
                  <a:srgbClr val="1155CC"/>
                </a:solidFill>
              </a:rPr>
            </a:br>
            <a:r>
              <a:rPr lang="it-IT" sz="2800" b="1" i="1" dirty="0" smtClean="0">
                <a:solidFill>
                  <a:srgbClr val="1155CC"/>
                </a:solidFill>
              </a:rPr>
              <a:t>L’ora del </a:t>
            </a:r>
            <a:r>
              <a:rPr lang="it-IT" sz="2800" b="1" i="1" dirty="0" err="1" smtClean="0">
                <a:solidFill>
                  <a:srgbClr val="1155CC"/>
                </a:solidFill>
              </a:rPr>
              <a:t>coding</a:t>
            </a:r>
            <a:endParaRPr lang="it-IT" sz="2800" b="1" i="1" dirty="0">
              <a:solidFill>
                <a:srgbClr val="1155CC"/>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844824"/>
            <a:ext cx="596265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51220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186600" y="525360"/>
            <a:ext cx="8832900" cy="743400"/>
          </a:xfrm>
          <a:prstGeom prst="rect">
            <a:avLst/>
          </a:prstGeom>
        </p:spPr>
        <p:txBody>
          <a:bodyPr wrap="square" lIns="91425" tIns="91425" rIns="91425" bIns="91425" anchor="ctr" anchorCtr="0">
            <a:noAutofit/>
          </a:bodyPr>
          <a:lstStyle/>
          <a:p>
            <a:pPr marL="0" lvl="0" indent="0" algn="ctr" rtl="0">
              <a:spcBef>
                <a:spcPts val="0"/>
              </a:spcBef>
              <a:buNone/>
            </a:pPr>
            <a:r>
              <a:rPr lang="it-IT" b="1" dirty="0">
                <a:solidFill>
                  <a:srgbClr val="1155CC"/>
                </a:solidFill>
              </a:rPr>
              <a:t>ATTIVITA’ DIDATTICHE E LABORATORIALI</a:t>
            </a:r>
          </a:p>
        </p:txBody>
      </p:sp>
      <p:pic>
        <p:nvPicPr>
          <p:cNvPr id="1026" name="Picture 2" descr="C:\Users\Lina\Downloads\Screenshot_20190106-164235_Adobe Acrobat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98160"/>
            <a:ext cx="8784976" cy="427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4796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186600" y="171050"/>
            <a:ext cx="8832900" cy="743400"/>
          </a:xfrm>
          <a:prstGeom prst="rect">
            <a:avLst/>
          </a:prstGeom>
        </p:spPr>
        <p:txBody>
          <a:bodyPr wrap="square" lIns="91425" tIns="91425" rIns="91425" bIns="91425" anchor="ctr" anchorCtr="0">
            <a:noAutofit/>
          </a:bodyPr>
          <a:lstStyle/>
          <a:p>
            <a:pPr marL="0" lvl="0" indent="0" algn="ctr" rtl="0">
              <a:spcBef>
                <a:spcPts val="0"/>
              </a:spcBef>
              <a:buNone/>
            </a:pPr>
            <a:r>
              <a:rPr lang="it-IT" sz="2800" b="1" dirty="0" smtClean="0">
                <a:solidFill>
                  <a:srgbClr val="1155CC"/>
                </a:solidFill>
              </a:rPr>
              <a:t>ATTIVITA’ </a:t>
            </a:r>
            <a:r>
              <a:rPr lang="it-IT" sz="2800" b="1" dirty="0">
                <a:solidFill>
                  <a:srgbClr val="1155CC"/>
                </a:solidFill>
              </a:rPr>
              <a:t>DIDATTICHE E LABORATORIALI</a:t>
            </a:r>
          </a:p>
        </p:txBody>
      </p:sp>
      <p:pic>
        <p:nvPicPr>
          <p:cNvPr id="185" name="Shape 185"/>
          <p:cNvPicPr preferRelativeResize="0"/>
          <p:nvPr/>
        </p:nvPicPr>
        <p:blipFill rotWithShape="1">
          <a:blip r:embed="rId3">
            <a:alphaModFix/>
          </a:blip>
          <a:srcRect l="7027" t="12516" r="6106" b="21849"/>
          <a:stretch/>
        </p:blipFill>
        <p:spPr>
          <a:xfrm>
            <a:off x="4677975" y="801575"/>
            <a:ext cx="4212551" cy="5954851"/>
          </a:xfrm>
          <a:prstGeom prst="rect">
            <a:avLst/>
          </a:prstGeom>
          <a:noFill/>
          <a:ln>
            <a:noFill/>
          </a:ln>
        </p:spPr>
      </p:pic>
      <p:pic>
        <p:nvPicPr>
          <p:cNvPr id="186" name="Shape 186"/>
          <p:cNvPicPr preferRelativeResize="0"/>
          <p:nvPr/>
        </p:nvPicPr>
        <p:blipFill rotWithShape="1">
          <a:blip r:embed="rId4">
            <a:alphaModFix/>
          </a:blip>
          <a:srcRect l="6954" t="14025" r="4227" b="17156"/>
          <a:stretch/>
        </p:blipFill>
        <p:spPr>
          <a:xfrm>
            <a:off x="144625" y="914450"/>
            <a:ext cx="4212551" cy="5802672"/>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186600" y="525360"/>
            <a:ext cx="8832900" cy="743400"/>
          </a:xfrm>
          <a:prstGeom prst="rect">
            <a:avLst/>
          </a:prstGeom>
        </p:spPr>
        <p:txBody>
          <a:bodyPr wrap="square" lIns="91425" tIns="91425" rIns="91425" bIns="91425" anchor="ctr" anchorCtr="0">
            <a:noAutofit/>
          </a:bodyPr>
          <a:lstStyle/>
          <a:p>
            <a:pPr marL="0" lvl="0" indent="0" algn="ctr" rtl="0">
              <a:spcBef>
                <a:spcPts val="0"/>
              </a:spcBef>
              <a:buNone/>
            </a:pPr>
            <a:r>
              <a:rPr lang="it-IT" b="1" dirty="0">
                <a:solidFill>
                  <a:srgbClr val="1155CC"/>
                </a:solidFill>
              </a:rPr>
              <a:t>ATTIVITA’ DIDATTICHE E LABORATORIALI</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020" y="1687413"/>
            <a:ext cx="7781056" cy="462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704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745210" y="260648"/>
            <a:ext cx="7521000" cy="548700"/>
          </a:xfrm>
          <a:prstGeom prst="rect">
            <a:avLst/>
          </a:prstGeom>
          <a:noFill/>
          <a:ln>
            <a:noFill/>
          </a:ln>
        </p:spPr>
        <p:txBody>
          <a:bodyPr wrap="square" lIns="91425" tIns="45700" rIns="91425" bIns="45700" anchor="ctr" anchorCtr="0">
            <a:noAutofit/>
          </a:bodyPr>
          <a:lstStyle/>
          <a:p>
            <a:pPr marL="0" marR="0" lvl="0" indent="-177800" algn="ctr" rtl="0">
              <a:spcBef>
                <a:spcPts val="0"/>
              </a:spcBef>
              <a:buClr>
                <a:schemeClr val="dk1"/>
              </a:buClr>
              <a:buSzPts val="2800"/>
              <a:buFont typeface="Source Sans Pro"/>
              <a:buNone/>
            </a:pPr>
            <a:r>
              <a:rPr lang="it-IT" b="1" dirty="0">
                <a:solidFill>
                  <a:srgbClr val="0070C0"/>
                </a:solidFill>
              </a:rPr>
              <a:t>MISSION DELL’ISTITUTO</a:t>
            </a:r>
          </a:p>
        </p:txBody>
      </p:sp>
      <p:sp>
        <p:nvSpPr>
          <p:cNvPr id="95" name="Shape 95"/>
          <p:cNvSpPr txBox="1">
            <a:spLocks noGrp="1"/>
          </p:cNvSpPr>
          <p:nvPr>
            <p:ph sz="quarter" idx="1"/>
          </p:nvPr>
        </p:nvSpPr>
        <p:spPr>
          <a:xfrm>
            <a:off x="179512" y="980728"/>
            <a:ext cx="8350800" cy="5112568"/>
          </a:xfrm>
          <a:prstGeom prst="rect">
            <a:avLst/>
          </a:prstGeom>
          <a:noFill/>
          <a:ln>
            <a:noFill/>
          </a:ln>
        </p:spPr>
        <p:txBody>
          <a:bodyPr wrap="square" lIns="91425" tIns="45700" rIns="91425" bIns="45700" anchor="t" anchorCtr="0">
            <a:noAutofit/>
          </a:bodyPr>
          <a:lstStyle/>
          <a:p>
            <a:pPr marL="0" indent="0" algn="just">
              <a:lnSpc>
                <a:spcPct val="115000"/>
              </a:lnSpc>
              <a:spcBef>
                <a:spcPts val="0"/>
              </a:spcBef>
              <a:buClr>
                <a:schemeClr val="dk1"/>
              </a:buClr>
              <a:buSzPts val="1100"/>
              <a:buNone/>
            </a:pPr>
            <a:r>
              <a:rPr lang="it-IT" sz="2400" b="1" dirty="0">
                <a:solidFill>
                  <a:schemeClr val="accent3">
                    <a:lumMod val="60000"/>
                    <a:lumOff val="40000"/>
                  </a:schemeClr>
                </a:solidFill>
              </a:rPr>
              <a:t>La finalità fondamentale della nostra scuola è </a:t>
            </a:r>
            <a:r>
              <a:rPr lang="it-IT" sz="2400" b="1" u="sng" dirty="0">
                <a:solidFill>
                  <a:schemeClr val="accent3">
                    <a:lumMod val="60000"/>
                    <a:lumOff val="40000"/>
                  </a:schemeClr>
                </a:solidFill>
              </a:rPr>
              <a:t>“prendersi cura”</a:t>
            </a:r>
            <a:r>
              <a:rPr lang="it-IT" sz="2400" b="1" dirty="0">
                <a:solidFill>
                  <a:schemeClr val="accent3">
                    <a:lumMod val="60000"/>
                    <a:lumOff val="40000"/>
                  </a:schemeClr>
                </a:solidFill>
              </a:rPr>
              <a:t> di tutti gli alunni che la frequentano, valorizzando la diversità e promuovendo in ciascuno di essi lo sviluppo articolato e multidimensionale di tutte le </a:t>
            </a:r>
            <a:r>
              <a:rPr lang="it-IT" sz="2400" b="1" dirty="0" smtClean="0">
                <a:solidFill>
                  <a:schemeClr val="accent3">
                    <a:lumMod val="60000"/>
                    <a:lumOff val="40000"/>
                  </a:schemeClr>
                </a:solidFill>
              </a:rPr>
              <a:t>potenzialità, </a:t>
            </a:r>
            <a:r>
              <a:rPr lang="it-IT" sz="2400" b="1" dirty="0">
                <a:solidFill>
                  <a:schemeClr val="accent3">
                    <a:lumMod val="60000"/>
                    <a:lumOff val="40000"/>
                  </a:schemeClr>
                </a:solidFill>
              </a:rPr>
              <a:t>attraverso un processo di continuità educativa e didattica tra i vari ordini di </a:t>
            </a:r>
            <a:r>
              <a:rPr lang="it-IT" sz="2400" b="1" dirty="0" smtClean="0">
                <a:solidFill>
                  <a:schemeClr val="accent3">
                    <a:lumMod val="60000"/>
                    <a:lumOff val="40000"/>
                  </a:schemeClr>
                </a:solidFill>
              </a:rPr>
              <a:t>scuola. Pertanto </a:t>
            </a:r>
            <a:r>
              <a:rPr lang="it-IT" sz="2400" b="1" dirty="0">
                <a:solidFill>
                  <a:schemeClr val="accent3">
                    <a:lumMod val="60000"/>
                    <a:lumOff val="40000"/>
                  </a:schemeClr>
                </a:solidFill>
              </a:rPr>
              <a:t>l’ambiente scolastico si pone come luogo dello </a:t>
            </a:r>
            <a:r>
              <a:rPr lang="it-IT" sz="2400" b="1" u="sng" dirty="0">
                <a:solidFill>
                  <a:schemeClr val="accent3">
                    <a:lumMod val="60000"/>
                    <a:lumOff val="40000"/>
                  </a:schemeClr>
                </a:solidFill>
              </a:rPr>
              <a:t>“star bene”</a:t>
            </a:r>
            <a:r>
              <a:rPr lang="it-IT" sz="2400" b="1" dirty="0">
                <a:solidFill>
                  <a:schemeClr val="accent3">
                    <a:lumMod val="60000"/>
                    <a:lumOff val="40000"/>
                  </a:schemeClr>
                </a:solidFill>
              </a:rPr>
              <a:t> dove crescere in equilibrio, scoprendo attitudini e inclinazioni attraverso l’operatività, i rapporti personali e la partecipazione creativa e responsabile.</a:t>
            </a:r>
          </a:p>
          <a:p>
            <a:pPr marL="0" lvl="0" indent="-69850" algn="just" rtl="0">
              <a:lnSpc>
                <a:spcPct val="115000"/>
              </a:lnSpc>
              <a:spcBef>
                <a:spcPts val="0"/>
              </a:spcBef>
              <a:buClr>
                <a:schemeClr val="dk1"/>
              </a:buClr>
              <a:buSzPts val="1100"/>
              <a:buFont typeface="Arial"/>
              <a:buNone/>
            </a:pPr>
            <a:endParaRPr sz="2400" b="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p:cNvPicPr preferRelativeResize="0"/>
          <p:nvPr/>
        </p:nvPicPr>
        <p:blipFill>
          <a:blip r:embed="rId3">
            <a:alphaModFix/>
          </a:blip>
          <a:stretch>
            <a:fillRect/>
          </a:stretch>
        </p:blipFill>
        <p:spPr>
          <a:xfrm>
            <a:off x="463425" y="914450"/>
            <a:ext cx="3999725" cy="5638750"/>
          </a:xfrm>
          <a:prstGeom prst="rect">
            <a:avLst/>
          </a:prstGeom>
          <a:noFill/>
          <a:ln>
            <a:noFill/>
          </a:ln>
        </p:spPr>
      </p:pic>
      <p:pic>
        <p:nvPicPr>
          <p:cNvPr id="199" name="Shape 199"/>
          <p:cNvPicPr preferRelativeResize="0"/>
          <p:nvPr/>
        </p:nvPicPr>
        <p:blipFill>
          <a:blip r:embed="rId4">
            <a:alphaModFix/>
          </a:blip>
          <a:stretch>
            <a:fillRect/>
          </a:stretch>
        </p:blipFill>
        <p:spPr>
          <a:xfrm>
            <a:off x="4758600" y="914450"/>
            <a:ext cx="3918875" cy="5638750"/>
          </a:xfrm>
          <a:prstGeom prst="rect">
            <a:avLst/>
          </a:prstGeom>
          <a:noFill/>
          <a:ln>
            <a:noFill/>
          </a:ln>
        </p:spPr>
      </p:pic>
      <p:sp>
        <p:nvSpPr>
          <p:cNvPr id="200" name="Shape 200"/>
          <p:cNvSpPr txBox="1">
            <a:spLocks noGrp="1"/>
          </p:cNvSpPr>
          <p:nvPr>
            <p:ph type="title"/>
          </p:nvPr>
        </p:nvSpPr>
        <p:spPr>
          <a:xfrm>
            <a:off x="186600" y="171050"/>
            <a:ext cx="8832900" cy="743400"/>
          </a:xfrm>
          <a:prstGeom prst="rect">
            <a:avLst/>
          </a:prstGeom>
        </p:spPr>
        <p:txBody>
          <a:bodyPr wrap="square" lIns="91425" tIns="91425" rIns="91425" bIns="91425" anchor="ctr" anchorCtr="0">
            <a:noAutofit/>
          </a:bodyPr>
          <a:lstStyle/>
          <a:p>
            <a:pPr marL="0" lvl="0" indent="0" algn="ctr" rtl="0">
              <a:spcBef>
                <a:spcPts val="0"/>
              </a:spcBef>
              <a:buNone/>
            </a:pPr>
            <a:r>
              <a:rPr lang="it-IT" sz="2800" b="1" dirty="0" smtClean="0">
                <a:solidFill>
                  <a:srgbClr val="1155CC"/>
                </a:solidFill>
              </a:rPr>
              <a:t>USCITE </a:t>
            </a:r>
            <a:r>
              <a:rPr lang="it-IT" sz="2800" b="1" dirty="0">
                <a:solidFill>
                  <a:srgbClr val="1155CC"/>
                </a:solidFill>
              </a:rPr>
              <a:t>DIDATTICHE E LABORATORIALI</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186600" y="171050"/>
            <a:ext cx="8832900" cy="743400"/>
          </a:xfrm>
          <a:prstGeom prst="rect">
            <a:avLst/>
          </a:prstGeom>
        </p:spPr>
        <p:txBody>
          <a:bodyPr wrap="square" lIns="91425" tIns="91425" rIns="91425" bIns="91425" anchor="ctr" anchorCtr="0">
            <a:noAutofit/>
          </a:bodyPr>
          <a:lstStyle/>
          <a:p>
            <a:pPr marL="0" lvl="0" indent="0" algn="ctr" rtl="0">
              <a:spcBef>
                <a:spcPts val="0"/>
              </a:spcBef>
              <a:buNone/>
            </a:pPr>
            <a:r>
              <a:rPr lang="it-IT" b="1" dirty="0" smtClean="0">
                <a:solidFill>
                  <a:srgbClr val="1155CC"/>
                </a:solidFill>
              </a:rPr>
              <a:t>USCITE DIDATTICHE</a:t>
            </a:r>
            <a:endParaRPr lang="it-IT" b="1" dirty="0">
              <a:solidFill>
                <a:srgbClr val="1155CC"/>
              </a:solidFill>
            </a:endParaRPr>
          </a:p>
        </p:txBody>
      </p:sp>
      <p:pic>
        <p:nvPicPr>
          <p:cNvPr id="213" name="Shape 213"/>
          <p:cNvPicPr preferRelativeResize="0"/>
          <p:nvPr/>
        </p:nvPicPr>
        <p:blipFill rotWithShape="1">
          <a:blip r:embed="rId3">
            <a:alphaModFix/>
          </a:blip>
          <a:srcRect t="9719" r="5374" b="24160"/>
          <a:stretch/>
        </p:blipFill>
        <p:spPr>
          <a:xfrm>
            <a:off x="4509775" y="1170750"/>
            <a:ext cx="4634226" cy="5258525"/>
          </a:xfrm>
          <a:prstGeom prst="rect">
            <a:avLst/>
          </a:prstGeom>
          <a:noFill/>
          <a:ln>
            <a:noFill/>
          </a:ln>
        </p:spPr>
      </p:pic>
      <p:pic>
        <p:nvPicPr>
          <p:cNvPr id="214" name="Shape 214"/>
          <p:cNvPicPr preferRelativeResize="0"/>
          <p:nvPr/>
        </p:nvPicPr>
        <p:blipFill rotWithShape="1">
          <a:blip r:embed="rId4">
            <a:alphaModFix/>
          </a:blip>
          <a:srcRect l="7077" t="14176" r="4668" b="19360"/>
          <a:stretch/>
        </p:blipFill>
        <p:spPr>
          <a:xfrm>
            <a:off x="602450" y="1094550"/>
            <a:ext cx="4006101" cy="5363750"/>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186600" y="171050"/>
            <a:ext cx="8832900" cy="743400"/>
          </a:xfrm>
          <a:prstGeom prst="rect">
            <a:avLst/>
          </a:prstGeom>
        </p:spPr>
        <p:txBody>
          <a:bodyPr wrap="square" lIns="91425" tIns="91425" rIns="91425" bIns="91425" anchor="ctr" anchorCtr="0">
            <a:noAutofit/>
          </a:bodyPr>
          <a:lstStyle/>
          <a:p>
            <a:pPr marL="0" lvl="0" indent="0" algn="ctr" rtl="0">
              <a:spcBef>
                <a:spcPts val="0"/>
              </a:spcBef>
              <a:buNone/>
            </a:pPr>
            <a:r>
              <a:rPr lang="it-IT" b="1" dirty="0" smtClean="0">
                <a:solidFill>
                  <a:srgbClr val="1155CC"/>
                </a:solidFill>
              </a:rPr>
              <a:t>USCITE DIDATTICHE</a:t>
            </a:r>
            <a:endParaRPr lang="it-IT" b="1" dirty="0">
              <a:solidFill>
                <a:srgbClr val="1155CC"/>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836712"/>
            <a:ext cx="7339583" cy="587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92991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86600" y="309336"/>
            <a:ext cx="8832900" cy="743400"/>
          </a:xfrm>
          <a:prstGeom prst="rect">
            <a:avLst/>
          </a:prstGeom>
        </p:spPr>
        <p:txBody>
          <a:bodyPr wrap="square" lIns="91425" tIns="91425" rIns="91425" bIns="91425" anchor="ctr" anchorCtr="0">
            <a:noAutofit/>
          </a:bodyPr>
          <a:lstStyle/>
          <a:p>
            <a:pPr marL="0" lvl="0" indent="0" algn="ctr" rtl="0">
              <a:spcBef>
                <a:spcPts val="0"/>
              </a:spcBef>
              <a:buNone/>
            </a:pPr>
            <a:r>
              <a:rPr lang="it-IT" b="1" dirty="0">
                <a:solidFill>
                  <a:srgbClr val="1155CC"/>
                </a:solidFill>
              </a:rPr>
              <a:t>ATTIVITA’ DIDATTICHE E LABORATORIALI</a:t>
            </a:r>
          </a:p>
        </p:txBody>
      </p:sp>
      <p:pic>
        <p:nvPicPr>
          <p:cNvPr id="227" name="Shape 227"/>
          <p:cNvPicPr preferRelativeResize="0"/>
          <p:nvPr/>
        </p:nvPicPr>
        <p:blipFill rotWithShape="1">
          <a:blip r:embed="rId3">
            <a:alphaModFix/>
          </a:blip>
          <a:srcRect t="24103" b="9985"/>
          <a:stretch/>
        </p:blipFill>
        <p:spPr>
          <a:xfrm>
            <a:off x="71103" y="1467243"/>
            <a:ext cx="4500897" cy="5274125"/>
          </a:xfrm>
          <a:prstGeom prst="rect">
            <a:avLst/>
          </a:prstGeom>
          <a:noFill/>
          <a:ln>
            <a:noFill/>
          </a:ln>
        </p:spPr>
      </p:pic>
      <p:pic>
        <p:nvPicPr>
          <p:cNvPr id="228" name="Shape 228"/>
          <p:cNvPicPr preferRelativeResize="0"/>
          <p:nvPr/>
        </p:nvPicPr>
        <p:blipFill rotWithShape="1">
          <a:blip r:embed="rId4">
            <a:alphaModFix/>
          </a:blip>
          <a:srcRect t="8107" b="24045"/>
          <a:stretch/>
        </p:blipFill>
        <p:spPr>
          <a:xfrm>
            <a:off x="4490700" y="1456786"/>
            <a:ext cx="4500900" cy="5428598"/>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540568" y="404664"/>
            <a:ext cx="6905680" cy="743400"/>
          </a:xfrm>
          <a:prstGeom prst="rect">
            <a:avLst/>
          </a:prstGeom>
        </p:spPr>
        <p:txBody>
          <a:bodyPr wrap="square" lIns="91425" tIns="91425" rIns="91425" bIns="91425" anchor="ctr" anchorCtr="0">
            <a:noAutofit/>
          </a:bodyPr>
          <a:lstStyle/>
          <a:p>
            <a:pPr marL="0" lvl="0" indent="0" algn="ctr" rtl="0">
              <a:spcBef>
                <a:spcPts val="0"/>
              </a:spcBef>
              <a:buNone/>
            </a:pPr>
            <a:r>
              <a:rPr lang="it-IT" b="1" dirty="0" smtClean="0">
                <a:solidFill>
                  <a:srgbClr val="1155CC"/>
                </a:solidFill>
              </a:rPr>
              <a:t>MODALITA’ </a:t>
            </a:r>
            <a:r>
              <a:rPr lang="it-IT" b="1" dirty="0" err="1" smtClean="0">
                <a:solidFill>
                  <a:srgbClr val="1155CC"/>
                </a:solidFill>
              </a:rPr>
              <a:t>D’ISCRIZIONE</a:t>
            </a:r>
            <a:r>
              <a:rPr lang="it-IT" b="1" dirty="0" smtClean="0">
                <a:solidFill>
                  <a:srgbClr val="1155CC"/>
                </a:solidFill>
              </a:rPr>
              <a:t/>
            </a:r>
            <a:br>
              <a:rPr lang="it-IT" b="1" dirty="0" smtClean="0">
                <a:solidFill>
                  <a:srgbClr val="1155CC"/>
                </a:solidFill>
              </a:rPr>
            </a:br>
            <a:r>
              <a:rPr lang="it-IT" b="1" dirty="0" smtClean="0">
                <a:solidFill>
                  <a:srgbClr val="1155CC"/>
                </a:solidFill>
              </a:rPr>
              <a:t>Scuola infanzia</a:t>
            </a:r>
            <a:endParaRPr lang="it-IT" b="1" dirty="0">
              <a:solidFill>
                <a:srgbClr val="1155CC"/>
              </a:solidFill>
            </a:endParaRPr>
          </a:p>
        </p:txBody>
      </p:sp>
      <p:sp>
        <p:nvSpPr>
          <p:cNvPr id="4" name="Rettangolo 3"/>
          <p:cNvSpPr/>
          <p:nvPr/>
        </p:nvSpPr>
        <p:spPr>
          <a:xfrm>
            <a:off x="323528" y="2492123"/>
            <a:ext cx="7286676" cy="417723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just" fontAlgn="base">
              <a:spcBef>
                <a:spcPct val="0"/>
              </a:spcBef>
              <a:spcAft>
                <a:spcPct val="0"/>
              </a:spcAft>
            </a:pPr>
            <a:r>
              <a:rPr lang="it-IT" sz="2000" dirty="0" smtClean="0">
                <a:solidFill>
                  <a:schemeClr val="tx1"/>
                </a:solidFill>
                <a:ea typeface="Times New Roman" pitchFamily="18" charset="0"/>
                <a:cs typeface="Times New Roman" pitchFamily="18" charset="0"/>
              </a:rPr>
              <a:t>L’iscrizione alla Scuola dell’Infanzia è effettuata a domanda presso l’Ufficio Segreteria su modello cartaceo. I moduli per la domanda di iscrizione sono disponibili presso la Segreteria, le varie sedi scolastiche o sul sito web della scuola. </a:t>
            </a:r>
            <a:endParaRPr lang="it-IT" sz="2000" dirty="0" smtClean="0">
              <a:solidFill>
                <a:schemeClr val="tx1"/>
              </a:solidFill>
              <a:ea typeface="Times New Roman" pitchFamily="18" charset="0"/>
              <a:cs typeface="Arial" pitchFamily="34" charset="0"/>
            </a:endParaRPr>
          </a:p>
          <a:p>
            <a:pPr lvl="0" algn="just" eaLnBrk="0" fontAlgn="base" hangingPunct="0">
              <a:spcBef>
                <a:spcPct val="0"/>
              </a:spcBef>
              <a:spcAft>
                <a:spcPct val="0"/>
              </a:spcAft>
            </a:pPr>
            <a:r>
              <a:rPr lang="it-IT" sz="2000" dirty="0" smtClean="0">
                <a:solidFill>
                  <a:schemeClr val="tx1"/>
                </a:solidFill>
                <a:ea typeface="Times New Roman" pitchFamily="18" charset="0"/>
                <a:cs typeface="Arial" pitchFamily="34" charset="0"/>
              </a:rPr>
              <a:t>Possono essere iscritti alla scuola dell’infanzia le bambine e i bambini che compiano entro il 31 dicembre 2019 il terzo anno di età. Possono, altresì, essere iscritti le bambine e i bambini che compiano tre anni di età dopo il 31 dicembre 2019 e comunque non oltre il termine del 30 aprile 2020 compatibilmente con le disponibilità in relazione a quanto deliberato dal Consiglio di Circolo in merito ai relativi criteri di accoglienza.</a:t>
            </a:r>
            <a:r>
              <a:rPr lang="it-IT" sz="2000" dirty="0" smtClean="0">
                <a:solidFill>
                  <a:schemeClr val="tx1"/>
                </a:solidFill>
                <a:cs typeface="Arial" pitchFamily="34" charset="0"/>
              </a:rPr>
              <a:t> </a:t>
            </a:r>
          </a:p>
          <a:p>
            <a:pPr algn="ctr"/>
            <a:endParaRPr lang="it-IT" dirty="0"/>
          </a:p>
        </p:txBody>
      </p:sp>
      <p:pic>
        <p:nvPicPr>
          <p:cNvPr id="5122" name="Picture 2" descr="Risultati immagini per ISCRIVITI ALLA NOSTRA SCUO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44624"/>
            <a:ext cx="2375491" cy="237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855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2576" y="413792"/>
            <a:ext cx="7467600" cy="1143000"/>
          </a:xfrm>
        </p:spPr>
        <p:txBody>
          <a:bodyPr/>
          <a:lstStyle/>
          <a:p>
            <a:pPr algn="ctr"/>
            <a:r>
              <a:rPr lang="it-IT" b="1" dirty="0" smtClean="0">
                <a:solidFill>
                  <a:srgbClr val="1155CC"/>
                </a:solidFill>
              </a:rPr>
              <a:t>MODALITA’ </a:t>
            </a:r>
            <a:r>
              <a:rPr lang="it-IT" b="1" dirty="0" err="1" smtClean="0">
                <a:solidFill>
                  <a:srgbClr val="1155CC"/>
                </a:solidFill>
              </a:rPr>
              <a:t>D’ISCRIZIONE</a:t>
            </a:r>
            <a:r>
              <a:rPr lang="it-IT" b="1" dirty="0" smtClean="0">
                <a:solidFill>
                  <a:srgbClr val="1155CC"/>
                </a:solidFill>
              </a:rPr>
              <a:t/>
            </a:r>
            <a:br>
              <a:rPr lang="it-IT" b="1" dirty="0" smtClean="0">
                <a:solidFill>
                  <a:srgbClr val="1155CC"/>
                </a:solidFill>
              </a:rPr>
            </a:br>
            <a:r>
              <a:rPr lang="it-IT" b="1" dirty="0" smtClean="0">
                <a:solidFill>
                  <a:srgbClr val="1155CC"/>
                </a:solidFill>
              </a:rPr>
              <a:t>Scuola primaria</a:t>
            </a:r>
            <a:endParaRPr lang="it-IT" dirty="0"/>
          </a:p>
        </p:txBody>
      </p:sp>
      <p:sp>
        <p:nvSpPr>
          <p:cNvPr id="3" name="Segnaposto contenuto 2"/>
          <p:cNvSpPr>
            <a:spLocks noGrp="1"/>
          </p:cNvSpPr>
          <p:nvPr>
            <p:ph sz="quarter" idx="1"/>
          </p:nvPr>
        </p:nvSpPr>
        <p:spPr>
          <a:xfrm>
            <a:off x="395536" y="2665982"/>
            <a:ext cx="7467600" cy="3643338"/>
          </a:xfrm>
          <a:solidFill>
            <a:schemeClr val="accent1"/>
          </a:solidFill>
        </p:spPr>
        <p:txBody>
          <a:bodyPr/>
          <a:lstStyle/>
          <a:p>
            <a:pPr algn="just">
              <a:buNone/>
            </a:pPr>
            <a:r>
              <a:rPr lang="it-IT" dirty="0" smtClean="0"/>
              <a:t>   </a:t>
            </a:r>
            <a:r>
              <a:rPr lang="it-IT" sz="2000" dirty="0" smtClean="0"/>
              <a:t>Le iscrizioni, in base alla normativa vigente, dovranno essere effettuate </a:t>
            </a:r>
            <a:r>
              <a:rPr lang="it-IT" sz="2000" b="1" dirty="0" smtClean="0"/>
              <a:t>esclusivamente online dal 7 al 31 gennaio 2019</a:t>
            </a:r>
            <a:r>
              <a:rPr lang="it-IT" sz="2000" dirty="0" smtClean="0"/>
              <a:t>; è necessario registrarsi sul sito del Ministero dell’istruzione all’indirizzo www.iscrizioni.istruzione.it , inserire i propri dati, seguendo le indicazioni presenti, per ricevere sulla propria casella di posta elettronica il codice personale di accesso al servizio delle iscrizioni Online. </a:t>
            </a:r>
            <a:endParaRPr lang="it-IT" sz="2000" dirty="0"/>
          </a:p>
        </p:txBody>
      </p:sp>
      <p:pic>
        <p:nvPicPr>
          <p:cNvPr id="5" name="Picture 2" descr="Risultati immagini per ISCRIVITI ALLA NOSTRA SCUO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16632"/>
            <a:ext cx="2375491" cy="23754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0568" y="260648"/>
            <a:ext cx="7467600" cy="1143000"/>
          </a:xfrm>
        </p:spPr>
        <p:txBody>
          <a:bodyPr/>
          <a:lstStyle/>
          <a:p>
            <a:pPr algn="ctr"/>
            <a:r>
              <a:rPr lang="it-IT" b="1" dirty="0" smtClean="0">
                <a:solidFill>
                  <a:srgbClr val="1155CC"/>
                </a:solidFill>
              </a:rPr>
              <a:t>MODALITA’ </a:t>
            </a:r>
            <a:r>
              <a:rPr lang="it-IT" b="1" dirty="0" err="1" smtClean="0">
                <a:solidFill>
                  <a:srgbClr val="1155CC"/>
                </a:solidFill>
              </a:rPr>
              <a:t>D’ISCRIZIONE</a:t>
            </a:r>
            <a:r>
              <a:rPr lang="it-IT" b="1" dirty="0" smtClean="0">
                <a:solidFill>
                  <a:srgbClr val="1155CC"/>
                </a:solidFill>
              </a:rPr>
              <a:t/>
            </a:r>
            <a:br>
              <a:rPr lang="it-IT" b="1" dirty="0" smtClean="0">
                <a:solidFill>
                  <a:srgbClr val="1155CC"/>
                </a:solidFill>
              </a:rPr>
            </a:br>
            <a:r>
              <a:rPr lang="it-IT" b="1" dirty="0" smtClean="0">
                <a:solidFill>
                  <a:srgbClr val="1155CC"/>
                </a:solidFill>
              </a:rPr>
              <a:t>Scuola primaria</a:t>
            </a:r>
            <a:endParaRPr lang="it-IT" dirty="0"/>
          </a:p>
        </p:txBody>
      </p:sp>
      <p:sp>
        <p:nvSpPr>
          <p:cNvPr id="3" name="Segnaposto contenuto 2"/>
          <p:cNvSpPr>
            <a:spLocks noGrp="1"/>
          </p:cNvSpPr>
          <p:nvPr>
            <p:ph sz="quarter" idx="1"/>
          </p:nvPr>
        </p:nvSpPr>
        <p:spPr>
          <a:xfrm>
            <a:off x="251520" y="2204864"/>
            <a:ext cx="7625798" cy="4464496"/>
          </a:xfrm>
          <a:solidFill>
            <a:schemeClr val="accent1"/>
          </a:solidFill>
        </p:spPr>
        <p:txBody>
          <a:bodyPr>
            <a:normAutofit fontScale="62500" lnSpcReduction="20000"/>
          </a:bodyPr>
          <a:lstStyle/>
          <a:p>
            <a:pPr>
              <a:buNone/>
            </a:pPr>
            <a:r>
              <a:rPr lang="it-IT" dirty="0" smtClean="0"/>
              <a:t>    </a:t>
            </a:r>
            <a:r>
              <a:rPr lang="it-IT" sz="2900" dirty="0" smtClean="0"/>
              <a:t>I codici meccanografici delle nostre Scuole Primarie sono i seguenti: </a:t>
            </a:r>
          </a:p>
          <a:p>
            <a:pPr>
              <a:buNone/>
            </a:pPr>
            <a:r>
              <a:rPr lang="it-IT" sz="2900" b="1" dirty="0" smtClean="0"/>
              <a:t>    Scuola Primaria Sede Centrale   Via U. La Malfa       NAEE105014</a:t>
            </a:r>
            <a:endParaRPr lang="it-IT" sz="2900" dirty="0" smtClean="0"/>
          </a:p>
          <a:p>
            <a:pPr>
              <a:buNone/>
            </a:pPr>
            <a:r>
              <a:rPr lang="it-IT" sz="2900" b="1" dirty="0" smtClean="0"/>
              <a:t>    Scuola Primaria Plesso Mancini Via Mancini              NAEE105025</a:t>
            </a:r>
            <a:endParaRPr lang="it-IT" sz="2900" dirty="0" smtClean="0"/>
          </a:p>
          <a:p>
            <a:pPr>
              <a:buNone/>
            </a:pPr>
            <a:r>
              <a:rPr lang="it-IT" sz="2900" dirty="0" smtClean="0"/>
              <a:t>    L’istituzione scolastica offre un servizio di supporto per le famiglie prive di strumentazione informatica nei luoghi , nei giorni e negli orari sotto indicati:</a:t>
            </a:r>
          </a:p>
          <a:p>
            <a:pPr>
              <a:buNone/>
            </a:pPr>
            <a:r>
              <a:rPr lang="it-IT" sz="2900" dirty="0" smtClean="0"/>
              <a:t>    Ufficio Segreteria Didattica presso la Sede centrale di via Ugo La </a:t>
            </a:r>
            <a:r>
              <a:rPr lang="it-IT" sz="2900" dirty="0" err="1" smtClean="0"/>
              <a:t>Malfa-Afragola</a:t>
            </a:r>
            <a:r>
              <a:rPr lang="it-IT" sz="2900" dirty="0" smtClean="0"/>
              <a:t> </a:t>
            </a:r>
          </a:p>
          <a:p>
            <a:r>
              <a:rPr lang="it-IT" sz="2900" dirty="0" smtClean="0"/>
              <a:t>Lunedì          ore 10,00-12,30</a:t>
            </a:r>
          </a:p>
          <a:p>
            <a:r>
              <a:rPr lang="it-IT" sz="2900" dirty="0" smtClean="0"/>
              <a:t>Martedì         ore 13,00-16,00</a:t>
            </a:r>
          </a:p>
          <a:p>
            <a:r>
              <a:rPr lang="it-IT" sz="2900" dirty="0" smtClean="0"/>
              <a:t>Mercoledì     ore 10,00-12,30</a:t>
            </a:r>
          </a:p>
          <a:p>
            <a:r>
              <a:rPr lang="it-IT" sz="2900" dirty="0" smtClean="0"/>
              <a:t>Giovedì         ore 10,00-12,30</a:t>
            </a:r>
          </a:p>
          <a:p>
            <a:r>
              <a:rPr lang="it-IT" sz="2900" dirty="0" smtClean="0"/>
              <a:t>Venerdì         ore 10,00-12,30</a:t>
            </a:r>
          </a:p>
          <a:p>
            <a:pPr>
              <a:buNone/>
            </a:pPr>
            <a:endParaRPr lang="it-IT" dirty="0"/>
          </a:p>
        </p:txBody>
      </p:sp>
      <p:pic>
        <p:nvPicPr>
          <p:cNvPr id="4" name="Picture 2" descr="Risultati immagini per ISCRIVITI ALLA NOSTRA SCUO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0"/>
            <a:ext cx="2146141" cy="21461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
            </a:r>
            <a:br>
              <a:rPr lang="it-IT" dirty="0" smtClean="0"/>
            </a:br>
            <a:endParaRPr lang="it-IT" dirty="0"/>
          </a:p>
        </p:txBody>
      </p:sp>
      <p:sp>
        <p:nvSpPr>
          <p:cNvPr id="3" name="Segnaposto contenuto 2"/>
          <p:cNvSpPr>
            <a:spLocks noGrp="1"/>
          </p:cNvSpPr>
          <p:nvPr>
            <p:ph sz="quarter" idx="1"/>
          </p:nvPr>
        </p:nvSpPr>
        <p:spPr>
          <a:xfrm>
            <a:off x="571472" y="857232"/>
            <a:ext cx="7467600" cy="487375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solidFill>
              <a:schemeClr val="accent1"/>
            </a:solidFill>
          </a:ln>
        </p:spPr>
        <p:txBody>
          <a:bodyPr>
            <a:normAutofit/>
          </a:bodyPr>
          <a:lstStyle/>
          <a:p>
            <a:pPr algn="just">
              <a:buNone/>
            </a:pPr>
            <a:r>
              <a:rPr lang="it-IT" sz="3200" b="1" dirty="0" smtClean="0">
                <a:solidFill>
                  <a:schemeClr val="accent2">
                    <a:lumMod val="75000"/>
                  </a:schemeClr>
                </a:solidFill>
              </a:rPr>
              <a:t>  Poiché potrebbero presentarsi richieste di iscrizione in eccedenza, la scuola ha proceduto preliminarmente alla definizione di criteri di precedenza nell'ammissione sia alla scuola dell’infanzia che alla scuola primaria mediante delibera del Consiglio di Circolo.</a:t>
            </a:r>
          </a:p>
          <a:p>
            <a:pPr algn="just">
              <a:buNone/>
            </a:pPr>
            <a:endParaRPr lang="it-IT" sz="3200" b="1" dirty="0">
              <a:solidFill>
                <a:schemeClr val="accent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
            </a:r>
            <a:br>
              <a:rPr lang="it-IT" dirty="0" smtClean="0"/>
            </a:br>
            <a:endParaRPr lang="it-IT" dirty="0"/>
          </a:p>
        </p:txBody>
      </p:sp>
      <p:sp>
        <p:nvSpPr>
          <p:cNvPr id="3" name="Segnaposto contenuto 2"/>
          <p:cNvSpPr>
            <a:spLocks noGrp="1"/>
          </p:cNvSpPr>
          <p:nvPr>
            <p:ph sz="quarter" idx="1"/>
          </p:nvPr>
        </p:nvSpPr>
        <p:spPr>
          <a:xfrm>
            <a:off x="571472" y="1500174"/>
            <a:ext cx="7467600" cy="392909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solidFill>
              <a:schemeClr val="accent1"/>
            </a:solidFill>
          </a:ln>
        </p:spPr>
        <p:txBody>
          <a:bodyPr>
            <a:normAutofit fontScale="92500" lnSpcReduction="10000"/>
          </a:bodyPr>
          <a:lstStyle/>
          <a:p>
            <a:pPr algn="just">
              <a:buNone/>
            </a:pPr>
            <a:r>
              <a:rPr lang="it-IT" sz="3200" b="1" dirty="0" smtClean="0">
                <a:solidFill>
                  <a:schemeClr val="accent2">
                    <a:lumMod val="75000"/>
                  </a:schemeClr>
                </a:solidFill>
              </a:rPr>
              <a:t>  I </a:t>
            </a:r>
            <a:r>
              <a:rPr lang="it-IT" sz="3200" b="1" dirty="0" smtClean="0">
                <a:solidFill>
                  <a:schemeClr val="accent2">
                    <a:lumMod val="75000"/>
                  </a:schemeClr>
                </a:solidFill>
                <a:hlinkClick r:id="rId2" action="ppaction://hlinkfile"/>
              </a:rPr>
              <a:t>criteri</a:t>
            </a:r>
            <a:r>
              <a:rPr lang="it-IT" sz="3200" b="1" dirty="0" smtClean="0">
                <a:solidFill>
                  <a:schemeClr val="accent2">
                    <a:lumMod val="75000"/>
                  </a:schemeClr>
                </a:solidFill>
              </a:rPr>
              <a:t> deliberati del Consiglio di Circolo per l’ammissione alla scuola dell’infanzia e alla scuola primaria sono stati resi pubblici con affissione all'albo e pubblicazione sul sito web dell'istituzione scolastica, nonché  in apposita sezione del modulo d’iscrizione.</a:t>
            </a:r>
          </a:p>
          <a:p>
            <a:pPr algn="just">
              <a:buNone/>
            </a:pPr>
            <a:endParaRPr lang="it-IT" sz="3200" b="1" dirty="0" smtClean="0">
              <a:solidFill>
                <a:schemeClr val="accent2">
                  <a:lumMod val="75000"/>
                </a:schemeClr>
              </a:solidFill>
            </a:endParaRPr>
          </a:p>
          <a:p>
            <a:pPr algn="just">
              <a:buNone/>
            </a:pPr>
            <a:endParaRPr lang="it-IT" sz="3200" b="1" dirty="0">
              <a:solidFill>
                <a:schemeClr val="accent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
            </a:r>
            <a:br>
              <a:rPr lang="it-IT" dirty="0" smtClean="0"/>
            </a:br>
            <a:endParaRPr lang="it-IT" dirty="0"/>
          </a:p>
        </p:txBody>
      </p:sp>
      <p:sp>
        <p:nvSpPr>
          <p:cNvPr id="3" name="Segnaposto contenuto 2"/>
          <p:cNvSpPr>
            <a:spLocks noGrp="1"/>
          </p:cNvSpPr>
          <p:nvPr>
            <p:ph sz="quarter" idx="1"/>
          </p:nvPr>
        </p:nvSpPr>
        <p:spPr>
          <a:xfrm>
            <a:off x="571472" y="857232"/>
            <a:ext cx="7467600" cy="535785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solidFill>
              <a:schemeClr val="accent1"/>
            </a:solidFill>
          </a:ln>
        </p:spPr>
        <p:txBody>
          <a:bodyPr>
            <a:normAutofit fontScale="77500" lnSpcReduction="20000"/>
          </a:bodyPr>
          <a:lstStyle/>
          <a:p>
            <a:pPr algn="just">
              <a:buNone/>
            </a:pPr>
            <a:r>
              <a:rPr lang="it-IT" sz="3200" b="1" dirty="0" smtClean="0">
                <a:solidFill>
                  <a:schemeClr val="accent2">
                    <a:lumMod val="75000"/>
                  </a:schemeClr>
                </a:solidFill>
              </a:rPr>
              <a:t>  </a:t>
            </a:r>
          </a:p>
          <a:p>
            <a:pPr algn="just">
              <a:buNone/>
            </a:pPr>
            <a:r>
              <a:rPr lang="it-IT" sz="3200" b="1" dirty="0" smtClean="0">
                <a:solidFill>
                  <a:schemeClr val="accent2">
                    <a:lumMod val="75000"/>
                  </a:schemeClr>
                </a:solidFill>
              </a:rPr>
              <a:t>   Per la scuola primaria, in considerazione della possibilità che, in base ai criteri di precedenza deliberati dal Consiglio di Circolo, si verifichi eccedenza di domande rispetto ai posti disponibili e che, conseguentemente, si renda necessario indirizzare verso altri istituti le domande di iscrizione non accolte, i genitori, in sede di presentazione delle domande di iscrizione, possono indicare, in subordine rispetto all'istituto scolastico che costituisce la loro prima scelta, fino a un massimo di altri due istituti di proprio gradimento.</a:t>
            </a:r>
          </a:p>
          <a:p>
            <a:pPr algn="just">
              <a:buNone/>
            </a:pPr>
            <a:endParaRPr lang="it-IT" sz="3200" b="1" dirty="0" smtClean="0">
              <a:solidFill>
                <a:schemeClr val="accent2">
                  <a:lumMod val="75000"/>
                </a:schemeClr>
              </a:solidFill>
            </a:endParaRPr>
          </a:p>
          <a:p>
            <a:pPr algn="just">
              <a:buNone/>
            </a:pPr>
            <a:endParaRPr lang="it-IT" sz="3200" b="1" dirty="0">
              <a:solidFill>
                <a:schemeClr val="accent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3" name="Shape 103"/>
          <p:cNvSpPr txBox="1"/>
          <p:nvPr/>
        </p:nvSpPr>
        <p:spPr>
          <a:xfrm>
            <a:off x="5992927" y="212976"/>
            <a:ext cx="3000000" cy="3000000"/>
          </a:xfrm>
          <a:prstGeom prst="rect">
            <a:avLst/>
          </a:prstGeom>
          <a:noFill/>
          <a:ln>
            <a:noFill/>
          </a:ln>
        </p:spPr>
        <p:txBody>
          <a:bodyPr wrap="square" lIns="91425" tIns="91425" rIns="91425" bIns="91425" anchor="ctr" anchorCtr="0">
            <a:noAutofit/>
          </a:bodyPr>
          <a:lstStyle/>
          <a:p>
            <a:pPr marL="0" lvl="0" indent="0" algn="ctr" rtl="0">
              <a:lnSpc>
                <a:spcPct val="115000"/>
              </a:lnSpc>
              <a:spcBef>
                <a:spcPts val="0"/>
              </a:spcBef>
              <a:buNone/>
            </a:pPr>
            <a:endParaRPr lang="it-IT" sz="2000" b="1" i="1" dirty="0">
              <a:solidFill>
                <a:srgbClr val="FF0000"/>
              </a:solidFill>
            </a:endParaRPr>
          </a:p>
        </p:txBody>
      </p:sp>
      <p:pic>
        <p:nvPicPr>
          <p:cNvPr id="6" name="Immagine 5" descr="Risultati immagini per immagine i care  scuola"/>
          <p:cNvPicPr/>
          <p:nvPr/>
        </p:nvPicPr>
        <p:blipFill>
          <a:blip r:embed="rId3"/>
          <a:srcRect/>
          <a:stretch>
            <a:fillRect/>
          </a:stretch>
        </p:blipFill>
        <p:spPr bwMode="auto">
          <a:xfrm>
            <a:off x="2285984" y="2500306"/>
            <a:ext cx="4643470" cy="3786190"/>
          </a:xfrm>
          <a:prstGeom prst="rect">
            <a:avLst/>
          </a:prstGeom>
          <a:noFill/>
          <a:ln w="9525">
            <a:noFill/>
            <a:miter lim="800000"/>
            <a:headEnd/>
            <a:tailEnd/>
          </a:ln>
        </p:spPr>
      </p:pic>
      <p:sp>
        <p:nvSpPr>
          <p:cNvPr id="4" name="Rettangolo 3"/>
          <p:cNvSpPr/>
          <p:nvPr/>
        </p:nvSpPr>
        <p:spPr>
          <a:xfrm>
            <a:off x="4000496" y="642918"/>
            <a:ext cx="4572000" cy="1538883"/>
          </a:xfrm>
          <a:prstGeom prst="rect">
            <a:avLst/>
          </a:prstGeom>
        </p:spPr>
        <p:txBody>
          <a:bodyPr>
            <a:spAutoFit/>
          </a:bodyPr>
          <a:lstStyle/>
          <a:p>
            <a:r>
              <a:rPr lang="it-IT" sz="1600" i="1" dirty="0" smtClean="0">
                <a:latin typeface="+mn-lt"/>
              </a:rPr>
              <a:t>Su una parete della nostra </a:t>
            </a:r>
            <a:r>
              <a:rPr lang="it-IT" sz="1600" i="1" dirty="0" smtClean="0">
                <a:latin typeface="+mn-lt"/>
                <a:hlinkClick r:id="rId4"/>
              </a:rPr>
              <a:t>scuola</a:t>
            </a:r>
            <a:r>
              <a:rPr lang="it-IT" sz="1600" i="1" dirty="0" smtClean="0">
                <a:latin typeface="+mn-lt"/>
              </a:rPr>
              <a:t> c’è </a:t>
            </a:r>
            <a:r>
              <a:rPr lang="it-IT" sz="1600" i="1" dirty="0" smtClean="0">
                <a:latin typeface="+mn-lt"/>
                <a:hlinkClick r:id="rId5"/>
              </a:rPr>
              <a:t>scritto</a:t>
            </a:r>
            <a:r>
              <a:rPr lang="it-IT" sz="1600" i="1" dirty="0" smtClean="0">
                <a:latin typeface="+mn-lt"/>
              </a:rPr>
              <a:t> grande "I CARE". È il </a:t>
            </a:r>
            <a:r>
              <a:rPr lang="it-IT" sz="1600" i="1" dirty="0" smtClean="0">
                <a:latin typeface="+mn-lt"/>
                <a:hlinkClick r:id="rId6"/>
              </a:rPr>
              <a:t>motto</a:t>
            </a:r>
            <a:r>
              <a:rPr lang="it-IT" sz="1600" i="1" dirty="0" smtClean="0">
                <a:latin typeface="+mn-lt"/>
              </a:rPr>
              <a:t> intraducibile dei </a:t>
            </a:r>
            <a:r>
              <a:rPr lang="it-IT" sz="1600" i="1" dirty="0" smtClean="0">
                <a:latin typeface="+mn-lt"/>
                <a:hlinkClick r:id="rId7"/>
              </a:rPr>
              <a:t>giovani</a:t>
            </a:r>
            <a:r>
              <a:rPr lang="it-IT" sz="1600" i="1" dirty="0" smtClean="0">
                <a:latin typeface="+mn-lt"/>
              </a:rPr>
              <a:t> </a:t>
            </a:r>
            <a:r>
              <a:rPr lang="it-IT" sz="1600" i="1" dirty="0" smtClean="0">
                <a:latin typeface="+mn-lt"/>
                <a:hlinkClick r:id="rId8"/>
              </a:rPr>
              <a:t>americani</a:t>
            </a:r>
            <a:r>
              <a:rPr lang="it-IT" sz="1600" i="1" dirty="0" smtClean="0">
                <a:latin typeface="+mn-lt"/>
              </a:rPr>
              <a:t> migliori: "me ne importa, mi sta a cuore".</a:t>
            </a:r>
          </a:p>
          <a:p>
            <a:endParaRPr lang="it-IT" dirty="0"/>
          </a:p>
        </p:txBody>
      </p:sp>
      <p:sp>
        <p:nvSpPr>
          <p:cNvPr id="5" name="Rettangolo 4"/>
          <p:cNvSpPr/>
          <p:nvPr/>
        </p:nvSpPr>
        <p:spPr>
          <a:xfrm>
            <a:off x="5643570" y="2071678"/>
            <a:ext cx="2347117" cy="307777"/>
          </a:xfrm>
          <a:prstGeom prst="rect">
            <a:avLst/>
          </a:prstGeom>
        </p:spPr>
        <p:txBody>
          <a:bodyPr wrap="none">
            <a:spAutoFit/>
          </a:bodyPr>
          <a:lstStyle/>
          <a:p>
            <a:r>
              <a:rPr lang="it-IT" i="1" cap="all" dirty="0" smtClean="0">
                <a:latin typeface="+mn-lt"/>
              </a:rPr>
              <a:t>DON LORENZO MILANI</a:t>
            </a:r>
            <a:endParaRPr lang="it-IT" i="1" dirty="0">
              <a:latin typeface="+mn-lt"/>
            </a:endParaRPr>
          </a:p>
        </p:txBody>
      </p:sp>
    </p:spTree>
    <p:extLst>
      <p:ext uri="{BB962C8B-B14F-4D97-AF65-F5344CB8AC3E}">
        <p14:creationId xmlns:p14="http://schemas.microsoft.com/office/powerpoint/2010/main" val="16795188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1"/>
          </p:nvPr>
        </p:nvSpPr>
        <p:spPr>
          <a:xfrm>
            <a:off x="285720" y="4786322"/>
            <a:ext cx="7467600" cy="1612776"/>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buNone/>
            </a:pPr>
            <a:endParaRPr lang="it-IT"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0" indent="0">
              <a:buNone/>
            </a:pPr>
            <a:endParaRPr lang="it-IT"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0" indent="0">
              <a:buNone/>
            </a:pPr>
            <a:endParaRPr lang="it-IT"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0" indent="0">
              <a:buNone/>
            </a:pPr>
            <a:endParaRPr lang="it-IT"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 name="Picture 5" descr="Risultati immagini per immagine scuola iscrizioni"/>
          <p:cNvPicPr>
            <a:picLocks noChangeAspect="1" noChangeArrowheads="1"/>
          </p:cNvPicPr>
          <p:nvPr/>
        </p:nvPicPr>
        <p:blipFill>
          <a:blip r:embed="rId2"/>
          <a:srcRect/>
          <a:stretch>
            <a:fillRect/>
          </a:stretch>
        </p:blipFill>
        <p:spPr bwMode="auto">
          <a:xfrm>
            <a:off x="539552" y="332656"/>
            <a:ext cx="6604216" cy="4667980"/>
          </a:xfrm>
          <a:prstGeom prst="rect">
            <a:avLst/>
          </a:prstGeom>
          <a:noFill/>
        </p:spPr>
      </p:pic>
    </p:spTree>
    <p:extLst>
      <p:ext uri="{BB962C8B-B14F-4D97-AF65-F5344CB8AC3E}">
        <p14:creationId xmlns:p14="http://schemas.microsoft.com/office/powerpoint/2010/main" val="1619308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822950" y="237328"/>
            <a:ext cx="7521000" cy="743400"/>
          </a:xfrm>
          <a:prstGeom prst="rect">
            <a:avLst/>
          </a:prstGeom>
        </p:spPr>
        <p:txBody>
          <a:bodyPr wrap="square" lIns="91425" tIns="91425" rIns="91425" bIns="91425" anchor="ctr" anchorCtr="0">
            <a:noAutofit/>
          </a:bodyPr>
          <a:lstStyle/>
          <a:p>
            <a:pPr lvl="0" algn="ctr">
              <a:spcBef>
                <a:spcPts val="0"/>
              </a:spcBef>
            </a:pPr>
            <a:r>
              <a:rPr lang="it-IT" b="1" dirty="0">
                <a:solidFill>
                  <a:srgbClr val="1155CC"/>
                </a:solidFill>
              </a:rPr>
              <a:t>OBIETTIVI FORMATIVI PRIORITARI DEL PTOF</a:t>
            </a:r>
          </a:p>
        </p:txBody>
      </p:sp>
      <p:sp>
        <p:nvSpPr>
          <p:cNvPr id="4" name="Shape 115"/>
          <p:cNvSpPr txBox="1">
            <a:spLocks noGrp="1"/>
          </p:cNvSpPr>
          <p:nvPr>
            <p:ph sz="quarter" idx="1"/>
          </p:nvPr>
        </p:nvSpPr>
        <p:spPr>
          <a:xfrm>
            <a:off x="395536" y="1001228"/>
            <a:ext cx="8133300" cy="4011948"/>
          </a:xfrm>
          <a:prstGeom prst="rect">
            <a:avLst/>
          </a:prstGeom>
        </p:spPr>
        <p:txBody>
          <a:bodyPr wrap="square" lIns="91425" tIns="91425" rIns="91425" bIns="91425" anchor="t" anchorCtr="0">
            <a:noAutofit/>
          </a:bodyPr>
          <a:lstStyle/>
          <a:p>
            <a:pPr marL="0" lvl="0" indent="0" algn="just" rtl="0">
              <a:lnSpc>
                <a:spcPct val="115000"/>
              </a:lnSpc>
              <a:spcBef>
                <a:spcPts val="0"/>
              </a:spcBef>
              <a:buNone/>
            </a:pPr>
            <a:r>
              <a:rPr lang="it-IT" sz="1100" b="0" dirty="0" smtClean="0">
                <a:latin typeface="Times New Roman"/>
                <a:ea typeface="Times New Roman"/>
                <a:cs typeface="Times New Roman"/>
                <a:sym typeface="Times New Roman"/>
              </a:rPr>
              <a:t> </a:t>
            </a:r>
          </a:p>
          <a:p>
            <a:pPr marL="76200" lvl="0" indent="0" algn="just" rtl="0">
              <a:lnSpc>
                <a:spcPct val="115000"/>
              </a:lnSpc>
              <a:spcBef>
                <a:spcPts val="0"/>
              </a:spcBef>
              <a:spcAft>
                <a:spcPts val="0"/>
              </a:spcAft>
              <a:buClr>
                <a:srgbClr val="1155CC"/>
              </a:buClr>
              <a:buSzPts val="2400"/>
              <a:buNone/>
            </a:pPr>
            <a:r>
              <a:rPr lang="it-IT" dirty="0" smtClean="0"/>
              <a:t>L’ attuazione del PTOF garantisce l’esercizio del diritto degli studenti al successo formativo e alla migliore realizzazione di sé in relazione alle caratteristiche individuali, secondo principi di equità e di pari opportunità mediante una curricolazione verticale per competenze.</a:t>
            </a:r>
          </a:p>
          <a:p>
            <a:pPr marL="76200" lvl="0" indent="0" algn="just" rtl="0">
              <a:lnSpc>
                <a:spcPct val="115000"/>
              </a:lnSpc>
              <a:spcBef>
                <a:spcPts val="0"/>
              </a:spcBef>
              <a:spcAft>
                <a:spcPts val="0"/>
              </a:spcAft>
              <a:buClr>
                <a:srgbClr val="1155CC"/>
              </a:buClr>
              <a:buSzPts val="2400"/>
              <a:buNone/>
            </a:pPr>
            <a:endParaRPr lang="it-IT" dirty="0"/>
          </a:p>
        </p:txBody>
      </p:sp>
      <p:pic>
        <p:nvPicPr>
          <p:cNvPr id="1026" name="Picture 2" descr="Risultati immagini per iscrizioni scuola primaria infanz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9" y="3531168"/>
            <a:ext cx="4752528" cy="3261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822950" y="741384"/>
            <a:ext cx="7521000" cy="743400"/>
          </a:xfrm>
          <a:prstGeom prst="rect">
            <a:avLst/>
          </a:prstGeom>
        </p:spPr>
        <p:txBody>
          <a:bodyPr wrap="square" lIns="91425" tIns="91425" rIns="91425" bIns="91425" anchor="ctr" anchorCtr="0">
            <a:noAutofit/>
          </a:bodyPr>
          <a:lstStyle/>
          <a:p>
            <a:pPr marL="0" lvl="0" indent="0" algn="ctr" rtl="0">
              <a:spcBef>
                <a:spcPts val="0"/>
              </a:spcBef>
              <a:buNone/>
            </a:pPr>
            <a:r>
              <a:rPr lang="it-IT" b="1" dirty="0" smtClean="0">
                <a:solidFill>
                  <a:srgbClr val="1155CC"/>
                </a:solidFill>
              </a:rPr>
              <a:t>OBIETTIVI FORMATIVI PRIORITARI </a:t>
            </a:r>
            <a:r>
              <a:rPr lang="it-IT" b="1" dirty="0">
                <a:solidFill>
                  <a:srgbClr val="1155CC"/>
                </a:solidFill>
              </a:rPr>
              <a:t>DEL PTOF</a:t>
            </a:r>
          </a:p>
        </p:txBody>
      </p:sp>
      <p:sp>
        <p:nvSpPr>
          <p:cNvPr id="4" name="Shape 115"/>
          <p:cNvSpPr txBox="1">
            <a:spLocks noGrp="1"/>
          </p:cNvSpPr>
          <p:nvPr>
            <p:ph sz="quarter" idx="1"/>
          </p:nvPr>
        </p:nvSpPr>
        <p:spPr>
          <a:xfrm>
            <a:off x="395536" y="1721308"/>
            <a:ext cx="8133300" cy="4011948"/>
          </a:xfrm>
          <a:prstGeom prst="rect">
            <a:avLst/>
          </a:prstGeom>
          <a:solidFill>
            <a:schemeClr val="accent1"/>
          </a:solidFill>
        </p:spPr>
        <p:txBody>
          <a:bodyPr wrap="square" lIns="91425" tIns="91425" rIns="91425" bIns="91425" anchor="t" anchorCtr="0">
            <a:noAutofit/>
          </a:bodyPr>
          <a:lstStyle/>
          <a:p>
            <a:pPr marL="0" lvl="0" indent="0" algn="just" rtl="0">
              <a:lnSpc>
                <a:spcPct val="115000"/>
              </a:lnSpc>
              <a:spcBef>
                <a:spcPts val="0"/>
              </a:spcBef>
              <a:buNone/>
            </a:pPr>
            <a:r>
              <a:rPr lang="it-IT" sz="1100" b="0" dirty="0" smtClean="0">
                <a:latin typeface="Times New Roman"/>
                <a:ea typeface="Times New Roman"/>
                <a:cs typeface="Times New Roman"/>
                <a:sym typeface="Times New Roman"/>
              </a:rPr>
              <a:t> </a:t>
            </a:r>
            <a:endParaRPr lang="it-IT" sz="1100" b="0" dirty="0">
              <a:latin typeface="Times New Roman"/>
              <a:ea typeface="Times New Roman"/>
              <a:cs typeface="Times New Roman"/>
              <a:sym typeface="Times New Roman"/>
            </a:endParaRPr>
          </a:p>
          <a:p>
            <a:pPr marL="419100" lvl="0" indent="-342900" algn="just" rtl="0">
              <a:lnSpc>
                <a:spcPct val="115000"/>
              </a:lnSpc>
              <a:spcBef>
                <a:spcPts val="0"/>
              </a:spcBef>
              <a:spcAft>
                <a:spcPts val="0"/>
              </a:spcAft>
              <a:buClr>
                <a:srgbClr val="1155CC"/>
              </a:buClr>
              <a:buSzPts val="2400"/>
              <a:buFont typeface="Wingdings" pitchFamily="2" charset="2"/>
              <a:buChar char="v"/>
            </a:pPr>
            <a:r>
              <a:rPr lang="it-IT" dirty="0" smtClean="0"/>
              <a:t>Valorizzazione e </a:t>
            </a:r>
            <a:r>
              <a:rPr lang="it-IT" dirty="0" smtClean="0"/>
              <a:t>potenziamento delle competenze linguistiche </a:t>
            </a:r>
            <a:endParaRPr lang="it-IT" sz="2400" dirty="0" smtClean="0">
              <a:solidFill>
                <a:srgbClr val="000000"/>
              </a:solidFill>
            </a:endParaRPr>
          </a:p>
          <a:p>
            <a:pPr marL="419100" lvl="0" indent="-342900" algn="just" rtl="0">
              <a:lnSpc>
                <a:spcPct val="115000"/>
              </a:lnSpc>
              <a:spcBef>
                <a:spcPts val="0"/>
              </a:spcBef>
              <a:spcAft>
                <a:spcPts val="0"/>
              </a:spcAft>
              <a:buClr>
                <a:srgbClr val="1155CC"/>
              </a:buClr>
              <a:buSzPts val="2400"/>
              <a:buFont typeface="Wingdings" pitchFamily="2" charset="2"/>
              <a:buChar char="v"/>
            </a:pPr>
            <a:r>
              <a:rPr lang="it-IT" sz="2400" dirty="0" smtClean="0"/>
              <a:t>Potenziamento delle competenze logico-matematiche e scientifiche</a:t>
            </a:r>
            <a:endParaRPr lang="it-IT" dirty="0"/>
          </a:p>
          <a:p>
            <a:pPr marL="419100" lvl="0" indent="-342900" algn="just" rtl="0">
              <a:lnSpc>
                <a:spcPct val="115000"/>
              </a:lnSpc>
              <a:spcBef>
                <a:spcPts val="0"/>
              </a:spcBef>
              <a:spcAft>
                <a:spcPts val="0"/>
              </a:spcAft>
              <a:buClr>
                <a:srgbClr val="1155CC"/>
              </a:buClr>
              <a:buSzPts val="2400"/>
              <a:buFont typeface="Wingdings" pitchFamily="2" charset="2"/>
              <a:buChar char="v"/>
            </a:pPr>
            <a:r>
              <a:rPr lang="it-IT" sz="2400" b="0" dirty="0" smtClean="0"/>
              <a:t>Sviluppo di comportamenti finalizzati al rispetto della legalità</a:t>
            </a:r>
          </a:p>
          <a:p>
            <a:pPr marL="419100" lvl="0" indent="-342900" algn="just" rtl="0">
              <a:lnSpc>
                <a:spcPct val="115000"/>
              </a:lnSpc>
              <a:spcBef>
                <a:spcPts val="0"/>
              </a:spcBef>
              <a:spcAft>
                <a:spcPts val="0"/>
              </a:spcAft>
              <a:buClr>
                <a:srgbClr val="1155CC"/>
              </a:buClr>
              <a:buSzPts val="2400"/>
              <a:buFont typeface="Wingdings" pitchFamily="2" charset="2"/>
              <a:buChar char="v"/>
            </a:pPr>
            <a:r>
              <a:rPr lang="it-IT" dirty="0" smtClean="0"/>
              <a:t>Potenziamento delle discipline motorie </a:t>
            </a:r>
          </a:p>
          <a:p>
            <a:pPr marL="419100" lvl="0" indent="-342900" algn="just" rtl="0">
              <a:lnSpc>
                <a:spcPct val="115000"/>
              </a:lnSpc>
              <a:spcBef>
                <a:spcPts val="0"/>
              </a:spcBef>
              <a:spcAft>
                <a:spcPts val="0"/>
              </a:spcAft>
              <a:buClr>
                <a:srgbClr val="1155CC"/>
              </a:buClr>
              <a:buSzPts val="2400"/>
              <a:buFont typeface="Wingdings" pitchFamily="2" charset="2"/>
              <a:buChar char="v"/>
            </a:pPr>
            <a:r>
              <a:rPr lang="it-IT" sz="2400" b="0" dirty="0" smtClean="0"/>
              <a:t>Sviluppo delle competenze digitali</a:t>
            </a:r>
            <a:endParaRPr lang="it-IT" dirty="0"/>
          </a:p>
        </p:txBody>
      </p:sp>
    </p:spTree>
    <p:extLst>
      <p:ext uri="{BB962C8B-B14F-4D97-AF65-F5344CB8AC3E}">
        <p14:creationId xmlns:p14="http://schemas.microsoft.com/office/powerpoint/2010/main" val="11915675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822950" y="813392"/>
            <a:ext cx="7521000" cy="743400"/>
          </a:xfrm>
          <a:prstGeom prst="rect">
            <a:avLst/>
          </a:prstGeom>
        </p:spPr>
        <p:txBody>
          <a:bodyPr wrap="square" lIns="91425" tIns="91425" rIns="91425" bIns="91425" anchor="ctr" anchorCtr="0">
            <a:noAutofit/>
          </a:bodyPr>
          <a:lstStyle/>
          <a:p>
            <a:pPr marL="0" lvl="0" indent="0" algn="ctr" rtl="0">
              <a:spcBef>
                <a:spcPts val="0"/>
              </a:spcBef>
              <a:buNone/>
            </a:pPr>
            <a:r>
              <a:rPr lang="it-IT" b="1" dirty="0" smtClean="0">
                <a:solidFill>
                  <a:srgbClr val="1155CC"/>
                </a:solidFill>
              </a:rPr>
              <a:t>OBIETTIVI FORMATIVI PRIORITARI </a:t>
            </a:r>
            <a:r>
              <a:rPr lang="it-IT" b="1" dirty="0">
                <a:solidFill>
                  <a:srgbClr val="1155CC"/>
                </a:solidFill>
              </a:rPr>
              <a:t>DEL PTOF</a:t>
            </a:r>
          </a:p>
        </p:txBody>
      </p:sp>
      <p:sp>
        <p:nvSpPr>
          <p:cNvPr id="4" name="Shape 115"/>
          <p:cNvSpPr txBox="1">
            <a:spLocks noGrp="1"/>
          </p:cNvSpPr>
          <p:nvPr>
            <p:ph sz="quarter" idx="1"/>
          </p:nvPr>
        </p:nvSpPr>
        <p:spPr>
          <a:xfrm>
            <a:off x="395536" y="2225364"/>
            <a:ext cx="8133300" cy="3651908"/>
          </a:xfrm>
          <a:prstGeom prst="rect">
            <a:avLst/>
          </a:prstGeom>
          <a:solidFill>
            <a:schemeClr val="accent1"/>
          </a:solidFill>
        </p:spPr>
        <p:txBody>
          <a:bodyPr wrap="square" lIns="91425" tIns="91425" rIns="91425" bIns="91425" anchor="t" anchorCtr="0">
            <a:noAutofit/>
          </a:bodyPr>
          <a:lstStyle/>
          <a:p>
            <a:pPr marL="0" lvl="0" indent="0" algn="just" rtl="0">
              <a:lnSpc>
                <a:spcPct val="115000"/>
              </a:lnSpc>
              <a:spcBef>
                <a:spcPts val="0"/>
              </a:spcBef>
              <a:buNone/>
            </a:pPr>
            <a:r>
              <a:rPr lang="it-IT" sz="1100" b="0" dirty="0" smtClean="0">
                <a:latin typeface="Times New Roman"/>
                <a:ea typeface="Times New Roman"/>
                <a:cs typeface="Times New Roman"/>
                <a:sym typeface="Times New Roman"/>
              </a:rPr>
              <a:t> </a:t>
            </a:r>
            <a:endParaRPr lang="it-IT" sz="1100" b="0" dirty="0">
              <a:latin typeface="Times New Roman"/>
              <a:ea typeface="Times New Roman"/>
              <a:cs typeface="Times New Roman"/>
              <a:sym typeface="Times New Roman"/>
            </a:endParaRPr>
          </a:p>
          <a:p>
            <a:pPr marL="419100" indent="-342900" algn="just">
              <a:lnSpc>
                <a:spcPct val="115000"/>
              </a:lnSpc>
              <a:spcBef>
                <a:spcPts val="0"/>
              </a:spcBef>
              <a:buClr>
                <a:srgbClr val="1155CC"/>
              </a:buClr>
              <a:buSzPts val="2400"/>
              <a:buFont typeface="Wingdings" pitchFamily="2" charset="2"/>
              <a:buChar char="v"/>
            </a:pPr>
            <a:r>
              <a:rPr lang="it-IT" dirty="0"/>
              <a:t>Potenziamento delle metodologie laboratoriali</a:t>
            </a:r>
          </a:p>
          <a:p>
            <a:pPr marL="419100" lvl="0" indent="-342900" algn="just" rtl="0">
              <a:lnSpc>
                <a:spcPct val="115000"/>
              </a:lnSpc>
              <a:spcBef>
                <a:spcPts val="0"/>
              </a:spcBef>
              <a:spcAft>
                <a:spcPts val="0"/>
              </a:spcAft>
              <a:buClr>
                <a:srgbClr val="1155CC"/>
              </a:buClr>
              <a:buSzPts val="2400"/>
              <a:buFont typeface="Wingdings" pitchFamily="2" charset="2"/>
              <a:buChar char="v"/>
            </a:pPr>
            <a:r>
              <a:rPr lang="it-IT" dirty="0" smtClean="0"/>
              <a:t>Prevenzione e contrasto della dispersione scolastica</a:t>
            </a:r>
          </a:p>
          <a:p>
            <a:pPr marL="419100" lvl="0" indent="-342900" algn="just" rtl="0">
              <a:lnSpc>
                <a:spcPct val="115000"/>
              </a:lnSpc>
              <a:spcBef>
                <a:spcPts val="0"/>
              </a:spcBef>
              <a:spcAft>
                <a:spcPts val="0"/>
              </a:spcAft>
              <a:buClr>
                <a:srgbClr val="1155CC"/>
              </a:buClr>
              <a:buSzPts val="2400"/>
              <a:buFont typeface="Wingdings" pitchFamily="2" charset="2"/>
              <a:buChar char="v"/>
            </a:pPr>
            <a:r>
              <a:rPr lang="it-IT" sz="2400" b="0" dirty="0" smtClean="0"/>
              <a:t>Apertura pomeridiana delle scuole </a:t>
            </a:r>
          </a:p>
          <a:p>
            <a:pPr marL="419100" lvl="0" indent="-342900" algn="just" rtl="0">
              <a:lnSpc>
                <a:spcPct val="115000"/>
              </a:lnSpc>
              <a:spcBef>
                <a:spcPts val="0"/>
              </a:spcBef>
              <a:spcAft>
                <a:spcPts val="0"/>
              </a:spcAft>
              <a:buClr>
                <a:srgbClr val="1155CC"/>
              </a:buClr>
              <a:buSzPts val="2400"/>
              <a:buFont typeface="Wingdings" pitchFamily="2" charset="2"/>
              <a:buChar char="v"/>
            </a:pPr>
            <a:r>
              <a:rPr lang="it-IT" dirty="0" smtClean="0"/>
              <a:t>Valorizzazione di percorsi formativi individualizzati</a:t>
            </a:r>
          </a:p>
          <a:p>
            <a:pPr marL="419100" lvl="0" indent="-342900" algn="just" rtl="0">
              <a:lnSpc>
                <a:spcPct val="115000"/>
              </a:lnSpc>
              <a:spcBef>
                <a:spcPts val="0"/>
              </a:spcBef>
              <a:spcAft>
                <a:spcPts val="0"/>
              </a:spcAft>
              <a:buClr>
                <a:srgbClr val="1155CC"/>
              </a:buClr>
              <a:buSzPts val="2400"/>
              <a:buFont typeface="Wingdings" pitchFamily="2" charset="2"/>
              <a:buChar char="v"/>
            </a:pPr>
            <a:r>
              <a:rPr lang="it-IT" sz="2400" b="0" dirty="0" smtClean="0"/>
              <a:t>Definizione di un sistema di orientamento</a:t>
            </a:r>
          </a:p>
        </p:txBody>
      </p:sp>
    </p:spTree>
    <p:extLst>
      <p:ext uri="{BB962C8B-B14F-4D97-AF65-F5344CB8AC3E}">
        <p14:creationId xmlns:p14="http://schemas.microsoft.com/office/powerpoint/2010/main" val="17015955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186600" y="381344"/>
            <a:ext cx="8832900" cy="743400"/>
          </a:xfrm>
          <a:prstGeom prst="rect">
            <a:avLst/>
          </a:prstGeom>
        </p:spPr>
        <p:txBody>
          <a:bodyPr wrap="square" lIns="91425" tIns="91425" rIns="91425" bIns="91425" anchor="ctr" anchorCtr="0">
            <a:noAutofit/>
          </a:bodyPr>
          <a:lstStyle/>
          <a:p>
            <a:pPr marL="0" lvl="0" indent="0" algn="ctr" rtl="0">
              <a:spcBef>
                <a:spcPts val="0"/>
              </a:spcBef>
              <a:buNone/>
            </a:pPr>
            <a:r>
              <a:rPr lang="it-IT" b="1" dirty="0">
                <a:solidFill>
                  <a:srgbClr val="1155CC"/>
                </a:solidFill>
              </a:rPr>
              <a:t>PROGETTI AMPLIAMENTO DELL’OFFERTA FORMATIVA</a:t>
            </a:r>
          </a:p>
        </p:txBody>
      </p:sp>
      <p:sp>
        <p:nvSpPr>
          <p:cNvPr id="133" name="Shape 133"/>
          <p:cNvSpPr txBox="1">
            <a:spLocks noGrp="1"/>
          </p:cNvSpPr>
          <p:nvPr>
            <p:ph sz="quarter" idx="1"/>
          </p:nvPr>
        </p:nvSpPr>
        <p:spPr>
          <a:xfrm>
            <a:off x="323528" y="1772816"/>
            <a:ext cx="8553000" cy="4680520"/>
          </a:xfrm>
          <a:prstGeom prst="rect">
            <a:avLst/>
          </a:prstGeom>
        </p:spPr>
        <p:txBody>
          <a:bodyPr wrap="square" lIns="91425" tIns="91425" rIns="91425" bIns="91425" anchor="t" anchorCtr="0">
            <a:noAutofit/>
          </a:bodyPr>
          <a:lstStyle/>
          <a:p>
            <a:pPr marL="457200" lvl="0" indent="-368300" rtl="0">
              <a:lnSpc>
                <a:spcPct val="115000"/>
              </a:lnSpc>
              <a:spcBef>
                <a:spcPts val="0"/>
              </a:spcBef>
              <a:spcAft>
                <a:spcPts val="0"/>
              </a:spcAft>
              <a:buClr>
                <a:srgbClr val="1155CC"/>
              </a:buClr>
              <a:buSzPts val="2200"/>
              <a:buFont typeface="Wingdings" pitchFamily="2" charset="2"/>
              <a:buChar char="v"/>
            </a:pPr>
            <a:r>
              <a:rPr lang="it-IT" sz="2200" dirty="0">
                <a:solidFill>
                  <a:srgbClr val="FF0000"/>
                </a:solidFill>
              </a:rPr>
              <a:t>Progetto continuità scuola dell’infanzia-scuola primaria</a:t>
            </a:r>
          </a:p>
          <a:p>
            <a:pPr marL="457200" lvl="0" indent="-368300" rtl="0">
              <a:lnSpc>
                <a:spcPct val="115000"/>
              </a:lnSpc>
              <a:spcBef>
                <a:spcPts val="0"/>
              </a:spcBef>
              <a:spcAft>
                <a:spcPts val="0"/>
              </a:spcAft>
              <a:buClr>
                <a:srgbClr val="1155CC"/>
              </a:buClr>
              <a:buSzPts val="2200"/>
              <a:buFont typeface="Wingdings" pitchFamily="2" charset="2"/>
              <a:buChar char="v"/>
            </a:pPr>
            <a:r>
              <a:rPr lang="it-IT" sz="2200" dirty="0">
                <a:solidFill>
                  <a:srgbClr val="FF0000"/>
                </a:solidFill>
              </a:rPr>
              <a:t>La festa dell’attestato</a:t>
            </a:r>
            <a:r>
              <a:rPr lang="it-IT" sz="2200" dirty="0">
                <a:solidFill>
                  <a:srgbClr val="000000"/>
                </a:solidFill>
              </a:rPr>
              <a:t> </a:t>
            </a:r>
            <a:r>
              <a:rPr lang="it-IT" sz="2200" b="0" dirty="0">
                <a:solidFill>
                  <a:srgbClr val="000000"/>
                </a:solidFill>
              </a:rPr>
              <a:t>(infanzia)</a:t>
            </a:r>
          </a:p>
          <a:p>
            <a:pPr marL="457200" lvl="0" indent="-368300" rtl="0">
              <a:lnSpc>
                <a:spcPct val="115000"/>
              </a:lnSpc>
              <a:spcBef>
                <a:spcPts val="0"/>
              </a:spcBef>
              <a:spcAft>
                <a:spcPts val="0"/>
              </a:spcAft>
              <a:buClr>
                <a:srgbClr val="1155CC"/>
              </a:buClr>
              <a:buSzPts val="2200"/>
              <a:buFont typeface="Wingdings" pitchFamily="2" charset="2"/>
              <a:buChar char="v"/>
            </a:pPr>
            <a:r>
              <a:rPr lang="it-IT" sz="2200" dirty="0" smtClean="0">
                <a:solidFill>
                  <a:srgbClr val="FF0000"/>
                </a:solidFill>
              </a:rPr>
              <a:t>Lingua </a:t>
            </a:r>
            <a:r>
              <a:rPr lang="it-IT" sz="2200" dirty="0">
                <a:solidFill>
                  <a:srgbClr val="FF0000"/>
                </a:solidFill>
              </a:rPr>
              <a:t>inglese  “Easy E</a:t>
            </a:r>
            <a:r>
              <a:rPr lang="it-IT" sz="2200" dirty="0" smtClean="0">
                <a:solidFill>
                  <a:srgbClr val="FF0000"/>
                </a:solidFill>
              </a:rPr>
              <a:t>nglish</a:t>
            </a:r>
            <a:r>
              <a:rPr lang="it-IT" sz="2200" dirty="0">
                <a:solidFill>
                  <a:srgbClr val="FF0000"/>
                </a:solidFill>
              </a:rPr>
              <a:t>”</a:t>
            </a:r>
            <a:r>
              <a:rPr lang="it-IT" sz="2200" b="0" dirty="0">
                <a:solidFill>
                  <a:srgbClr val="000000"/>
                </a:solidFill>
              </a:rPr>
              <a:t> (infanzia</a:t>
            </a:r>
            <a:r>
              <a:rPr lang="it-IT" sz="2200" b="0" dirty="0" smtClean="0">
                <a:solidFill>
                  <a:srgbClr val="000000"/>
                </a:solidFill>
              </a:rPr>
              <a:t>)</a:t>
            </a:r>
            <a:endParaRPr lang="it-IT" sz="2200" b="0" dirty="0">
              <a:solidFill>
                <a:srgbClr val="000000"/>
              </a:solidFill>
            </a:endParaRPr>
          </a:p>
          <a:p>
            <a:pPr marL="457200" lvl="0" indent="-368300" rtl="0">
              <a:lnSpc>
                <a:spcPct val="115000"/>
              </a:lnSpc>
              <a:spcBef>
                <a:spcPts val="0"/>
              </a:spcBef>
              <a:spcAft>
                <a:spcPts val="0"/>
              </a:spcAft>
              <a:buClr>
                <a:srgbClr val="1155CC"/>
              </a:buClr>
              <a:buSzPts val="2200"/>
              <a:buFont typeface="Wingdings" pitchFamily="2" charset="2"/>
              <a:buChar char="v"/>
            </a:pPr>
            <a:r>
              <a:rPr lang="it-IT" sz="2200" dirty="0" smtClean="0">
                <a:solidFill>
                  <a:srgbClr val="FF0000"/>
                </a:solidFill>
              </a:rPr>
              <a:t>Progetto </a:t>
            </a:r>
            <a:r>
              <a:rPr lang="it-IT" sz="2200" dirty="0" smtClean="0">
                <a:solidFill>
                  <a:srgbClr val="FF0000"/>
                </a:solidFill>
                <a:latin typeface="Times New Roman" pitchFamily="18" charset="0"/>
                <a:cs typeface="Times New Roman" pitchFamily="18" charset="0"/>
              </a:rPr>
              <a:t>«</a:t>
            </a:r>
            <a:r>
              <a:rPr lang="it-IT" sz="2200" dirty="0">
                <a:solidFill>
                  <a:srgbClr val="FF0000"/>
                </a:solidFill>
              </a:rPr>
              <a:t>M</a:t>
            </a:r>
            <a:r>
              <a:rPr lang="it-IT" sz="2200" dirty="0" smtClean="0">
                <a:solidFill>
                  <a:srgbClr val="FF0000"/>
                </a:solidFill>
              </a:rPr>
              <a:t>usichiamo insieme» </a:t>
            </a:r>
            <a:r>
              <a:rPr lang="it-IT" sz="2200" b="0" dirty="0" smtClean="0">
                <a:solidFill>
                  <a:srgbClr val="000000"/>
                </a:solidFill>
              </a:rPr>
              <a:t>(infanzia </a:t>
            </a:r>
            <a:r>
              <a:rPr lang="it-IT" sz="2200" b="0" dirty="0">
                <a:solidFill>
                  <a:srgbClr val="000000"/>
                </a:solidFill>
              </a:rPr>
              <a:t>- primaria)</a:t>
            </a:r>
          </a:p>
          <a:p>
            <a:pPr marL="457200" indent="-368300">
              <a:lnSpc>
                <a:spcPct val="115000"/>
              </a:lnSpc>
              <a:spcBef>
                <a:spcPts val="0"/>
              </a:spcBef>
              <a:buClr>
                <a:srgbClr val="1155CC"/>
              </a:buClr>
              <a:buSzPts val="2200"/>
              <a:buFont typeface="Wingdings" pitchFamily="2" charset="2"/>
              <a:buChar char="v"/>
            </a:pPr>
            <a:r>
              <a:rPr lang="it-IT" sz="2200" dirty="0" smtClean="0">
                <a:solidFill>
                  <a:srgbClr val="FF0000"/>
                </a:solidFill>
              </a:rPr>
              <a:t>Progetto di inclusione alunni con BES </a:t>
            </a:r>
            <a:r>
              <a:rPr lang="it-IT" sz="2200" dirty="0" smtClean="0">
                <a:solidFill>
                  <a:srgbClr val="000000"/>
                </a:solidFill>
              </a:rPr>
              <a:t>(primaria - infanzia)</a:t>
            </a:r>
            <a:endParaRPr lang="it-IT" sz="2200" dirty="0">
              <a:solidFill>
                <a:srgbClr val="FF0000"/>
              </a:solidFill>
            </a:endParaRPr>
          </a:p>
          <a:p>
            <a:pPr marL="457200" lvl="0" indent="-368300" rtl="0">
              <a:lnSpc>
                <a:spcPct val="115000"/>
              </a:lnSpc>
              <a:spcBef>
                <a:spcPts val="0"/>
              </a:spcBef>
              <a:spcAft>
                <a:spcPts val="0"/>
              </a:spcAft>
              <a:buClr>
                <a:srgbClr val="1155CC"/>
              </a:buClr>
              <a:buSzPts val="2200"/>
              <a:buFont typeface="Wingdings" pitchFamily="2" charset="2"/>
              <a:buChar char="v"/>
            </a:pPr>
            <a:r>
              <a:rPr lang="it-IT" sz="2200" dirty="0" smtClean="0">
                <a:solidFill>
                  <a:srgbClr val="FF0000"/>
                </a:solidFill>
              </a:rPr>
              <a:t>Progetto nazionale «Sport </a:t>
            </a:r>
            <a:r>
              <a:rPr lang="it-IT" sz="2200" dirty="0">
                <a:solidFill>
                  <a:srgbClr val="FF0000"/>
                </a:solidFill>
              </a:rPr>
              <a:t>in </a:t>
            </a:r>
            <a:r>
              <a:rPr lang="it-IT" sz="2200" dirty="0" smtClean="0">
                <a:solidFill>
                  <a:srgbClr val="FF0000"/>
                </a:solidFill>
              </a:rPr>
              <a:t>classe»</a:t>
            </a:r>
            <a:r>
              <a:rPr lang="it-IT" sz="2200" b="0" dirty="0" smtClean="0">
                <a:solidFill>
                  <a:srgbClr val="000000"/>
                </a:solidFill>
              </a:rPr>
              <a:t> </a:t>
            </a:r>
            <a:r>
              <a:rPr lang="it-IT" sz="2200" b="0" dirty="0">
                <a:solidFill>
                  <a:srgbClr val="000000"/>
                </a:solidFill>
              </a:rPr>
              <a:t>(primaria)</a:t>
            </a:r>
          </a:p>
          <a:p>
            <a:pPr marL="457200" lvl="0" indent="-368300" rtl="0">
              <a:lnSpc>
                <a:spcPct val="115000"/>
              </a:lnSpc>
              <a:spcBef>
                <a:spcPts val="0"/>
              </a:spcBef>
              <a:spcAft>
                <a:spcPts val="0"/>
              </a:spcAft>
              <a:buClr>
                <a:srgbClr val="1155CC"/>
              </a:buClr>
              <a:buSzPts val="2200"/>
              <a:buFont typeface="Wingdings" pitchFamily="2" charset="2"/>
              <a:buChar char="v"/>
            </a:pPr>
            <a:r>
              <a:rPr lang="it-IT" sz="2200" dirty="0" smtClean="0">
                <a:solidFill>
                  <a:srgbClr val="FF0000"/>
                </a:solidFill>
              </a:rPr>
              <a:t>Progetto </a:t>
            </a:r>
            <a:r>
              <a:rPr lang="it-IT" sz="2200" dirty="0" smtClean="0">
                <a:solidFill>
                  <a:srgbClr val="FF0000"/>
                </a:solidFill>
              </a:rPr>
              <a:t>creativo – manipolativo</a:t>
            </a:r>
          </a:p>
          <a:p>
            <a:pPr marL="457200" lvl="0" indent="-368300" rtl="0">
              <a:lnSpc>
                <a:spcPct val="115000"/>
              </a:lnSpc>
              <a:spcBef>
                <a:spcPts val="0"/>
              </a:spcBef>
              <a:spcAft>
                <a:spcPts val="0"/>
              </a:spcAft>
              <a:buClr>
                <a:srgbClr val="1155CC"/>
              </a:buClr>
              <a:buSzPts val="2200"/>
              <a:buFont typeface="Wingdings" pitchFamily="2" charset="2"/>
              <a:buChar char="v"/>
            </a:pPr>
            <a:r>
              <a:rPr lang="it-IT" sz="2200" dirty="0" smtClean="0">
                <a:solidFill>
                  <a:srgbClr val="FF0000"/>
                </a:solidFill>
              </a:rPr>
              <a:t>Progetto «Educazione alla salute»</a:t>
            </a:r>
            <a:endParaRPr sz="2400" dirty="0">
              <a:solidFill>
                <a:srgbClr val="FF0000"/>
              </a:solidFill>
            </a:endParaRPr>
          </a:p>
          <a:p>
            <a:pPr marL="0" lvl="0" indent="0" algn="just" rtl="0">
              <a:lnSpc>
                <a:spcPct val="115000"/>
              </a:lnSpc>
              <a:spcBef>
                <a:spcPts val="0"/>
              </a:spcBef>
              <a:buNone/>
            </a:pPr>
            <a:endParaRPr sz="2400" b="0" dirty="0"/>
          </a:p>
        </p:txBody>
      </p:sp>
    </p:spTree>
    <p:extLst>
      <p:ext uri="{BB962C8B-B14F-4D97-AF65-F5344CB8AC3E}">
        <p14:creationId xmlns:p14="http://schemas.microsoft.com/office/powerpoint/2010/main" val="3684636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186600" y="453352"/>
            <a:ext cx="8832900" cy="743400"/>
          </a:xfrm>
          <a:prstGeom prst="rect">
            <a:avLst/>
          </a:prstGeom>
        </p:spPr>
        <p:txBody>
          <a:bodyPr wrap="square" lIns="91425" tIns="91425" rIns="91425" bIns="91425" anchor="ctr" anchorCtr="0">
            <a:noAutofit/>
          </a:bodyPr>
          <a:lstStyle/>
          <a:p>
            <a:pPr marL="0" lvl="0" indent="0" algn="ctr" rtl="0">
              <a:spcBef>
                <a:spcPts val="0"/>
              </a:spcBef>
              <a:buNone/>
            </a:pPr>
            <a:r>
              <a:rPr lang="it-IT" b="1" dirty="0">
                <a:solidFill>
                  <a:srgbClr val="1155CC"/>
                </a:solidFill>
              </a:rPr>
              <a:t>PROGETTI AMPLIAMENTO DELL’OFFERTA FORMATIVA</a:t>
            </a:r>
          </a:p>
        </p:txBody>
      </p:sp>
      <p:sp>
        <p:nvSpPr>
          <p:cNvPr id="133" name="Shape 133"/>
          <p:cNvSpPr txBox="1">
            <a:spLocks noGrp="1"/>
          </p:cNvSpPr>
          <p:nvPr>
            <p:ph sz="quarter" idx="1"/>
          </p:nvPr>
        </p:nvSpPr>
        <p:spPr>
          <a:xfrm>
            <a:off x="323528" y="1772816"/>
            <a:ext cx="8553000" cy="4505383"/>
          </a:xfrm>
          <a:prstGeom prst="rect">
            <a:avLst/>
          </a:prstGeom>
        </p:spPr>
        <p:txBody>
          <a:bodyPr wrap="square" lIns="91425" tIns="91425" rIns="91425" bIns="91425" anchor="t" anchorCtr="0">
            <a:noAutofit/>
          </a:bodyPr>
          <a:lstStyle/>
          <a:p>
            <a:pPr marL="457200" lvl="0" indent="-368300">
              <a:lnSpc>
                <a:spcPct val="115000"/>
              </a:lnSpc>
              <a:spcBef>
                <a:spcPts val="0"/>
              </a:spcBef>
              <a:buClr>
                <a:srgbClr val="1155CC"/>
              </a:buClr>
              <a:buSzPts val="2200"/>
              <a:buFont typeface="Wingdings" pitchFamily="2" charset="2"/>
              <a:buChar char="v"/>
            </a:pPr>
            <a:r>
              <a:rPr lang="it-IT" sz="2200" dirty="0" smtClean="0">
                <a:solidFill>
                  <a:srgbClr val="FF0000"/>
                </a:solidFill>
              </a:rPr>
              <a:t>Progetto recupero</a:t>
            </a:r>
          </a:p>
          <a:p>
            <a:pPr marL="457200" lvl="0" indent="-368300">
              <a:lnSpc>
                <a:spcPct val="115000"/>
              </a:lnSpc>
              <a:spcBef>
                <a:spcPts val="0"/>
              </a:spcBef>
              <a:buClr>
                <a:srgbClr val="1155CC"/>
              </a:buClr>
              <a:buSzPts val="2200"/>
              <a:buFont typeface="Wingdings" pitchFamily="2" charset="2"/>
              <a:buChar char="v"/>
            </a:pPr>
            <a:r>
              <a:rPr lang="it-IT" sz="2200" dirty="0" smtClean="0">
                <a:solidFill>
                  <a:srgbClr val="FF0000"/>
                </a:solidFill>
              </a:rPr>
              <a:t>Progetto manifestazioni e eventi</a:t>
            </a:r>
          </a:p>
          <a:p>
            <a:pPr marL="431800" lvl="0" indent="-342900" rtl="0">
              <a:lnSpc>
                <a:spcPct val="115000"/>
              </a:lnSpc>
              <a:spcBef>
                <a:spcPts val="0"/>
              </a:spcBef>
              <a:spcAft>
                <a:spcPts val="0"/>
              </a:spcAft>
              <a:buClr>
                <a:srgbClr val="1155CC"/>
              </a:buClr>
              <a:buSzPts val="2200"/>
              <a:buFont typeface="Wingdings" pitchFamily="2" charset="2"/>
              <a:buChar char="v"/>
            </a:pPr>
            <a:r>
              <a:rPr lang="it-IT" sz="2200" dirty="0" smtClean="0">
                <a:solidFill>
                  <a:srgbClr val="FF0000"/>
                </a:solidFill>
              </a:rPr>
              <a:t>Progetto prevenzione del bullismo e del </a:t>
            </a:r>
            <a:r>
              <a:rPr lang="it-IT" sz="2200" dirty="0" err="1" smtClean="0">
                <a:solidFill>
                  <a:srgbClr val="FF0000"/>
                </a:solidFill>
              </a:rPr>
              <a:t>cyberbullismo</a:t>
            </a:r>
            <a:endParaRPr lang="it-IT" sz="2200" dirty="0">
              <a:solidFill>
                <a:srgbClr val="FF0000"/>
              </a:solidFill>
            </a:endParaRPr>
          </a:p>
          <a:p>
            <a:pPr marL="431800" lvl="0" indent="-342900" rtl="0">
              <a:lnSpc>
                <a:spcPct val="115000"/>
              </a:lnSpc>
              <a:spcBef>
                <a:spcPts val="0"/>
              </a:spcBef>
              <a:spcAft>
                <a:spcPts val="0"/>
              </a:spcAft>
              <a:buClr>
                <a:srgbClr val="1155CC"/>
              </a:buClr>
              <a:buSzPts val="2200"/>
              <a:buFont typeface="Wingdings" pitchFamily="2" charset="2"/>
              <a:buChar char="v"/>
            </a:pPr>
            <a:r>
              <a:rPr lang="it-IT" sz="2200" dirty="0" smtClean="0">
                <a:solidFill>
                  <a:srgbClr val="FF0000"/>
                </a:solidFill>
              </a:rPr>
              <a:t>Promozione legalità e cittadinanza attiva</a:t>
            </a:r>
          </a:p>
          <a:p>
            <a:pPr marL="431800" lvl="0" indent="-342900" rtl="0">
              <a:lnSpc>
                <a:spcPct val="115000"/>
              </a:lnSpc>
              <a:spcBef>
                <a:spcPts val="0"/>
              </a:spcBef>
              <a:spcAft>
                <a:spcPts val="0"/>
              </a:spcAft>
              <a:buClr>
                <a:srgbClr val="1155CC"/>
              </a:buClr>
              <a:buSzPts val="2200"/>
              <a:buFont typeface="Wingdings" pitchFamily="2" charset="2"/>
              <a:buChar char="v"/>
            </a:pPr>
            <a:r>
              <a:rPr lang="it-IT" sz="2200" dirty="0" smtClean="0">
                <a:solidFill>
                  <a:srgbClr val="FF0000"/>
                </a:solidFill>
              </a:rPr>
              <a:t>Progetto lettura</a:t>
            </a:r>
          </a:p>
          <a:p>
            <a:pPr marL="431800" lvl="0" indent="-342900" rtl="0">
              <a:lnSpc>
                <a:spcPct val="115000"/>
              </a:lnSpc>
              <a:spcBef>
                <a:spcPts val="0"/>
              </a:spcBef>
              <a:spcAft>
                <a:spcPts val="0"/>
              </a:spcAft>
              <a:buClr>
                <a:srgbClr val="1155CC"/>
              </a:buClr>
              <a:buSzPts val="2200"/>
              <a:buFont typeface="Wingdings" pitchFamily="2" charset="2"/>
              <a:buChar char="v"/>
            </a:pPr>
            <a:r>
              <a:rPr lang="it-IT" sz="2200" dirty="0" smtClean="0">
                <a:solidFill>
                  <a:srgbClr val="FF0000"/>
                </a:solidFill>
              </a:rPr>
              <a:t>Progetto la biblioteca in classe</a:t>
            </a:r>
          </a:p>
          <a:p>
            <a:pPr marL="431800" lvl="0" indent="-342900" rtl="0">
              <a:lnSpc>
                <a:spcPct val="115000"/>
              </a:lnSpc>
              <a:spcBef>
                <a:spcPts val="0"/>
              </a:spcBef>
              <a:spcAft>
                <a:spcPts val="0"/>
              </a:spcAft>
              <a:buClr>
                <a:srgbClr val="1155CC"/>
              </a:buClr>
              <a:buSzPts val="2200"/>
              <a:buFont typeface="Wingdings" pitchFamily="2" charset="2"/>
              <a:buChar char="v"/>
            </a:pPr>
            <a:r>
              <a:rPr lang="it-IT" sz="2200" dirty="0" smtClean="0">
                <a:solidFill>
                  <a:srgbClr val="FF0000"/>
                </a:solidFill>
              </a:rPr>
              <a:t>Progetto PON FSE competenze di base</a:t>
            </a:r>
          </a:p>
          <a:p>
            <a:pPr marL="431800" indent="-342900">
              <a:lnSpc>
                <a:spcPct val="115000"/>
              </a:lnSpc>
              <a:spcBef>
                <a:spcPts val="0"/>
              </a:spcBef>
              <a:buClr>
                <a:srgbClr val="1155CC"/>
              </a:buClr>
              <a:buSzPts val="2200"/>
              <a:buFont typeface="Wingdings" pitchFamily="2" charset="2"/>
              <a:buChar char="v"/>
            </a:pPr>
            <a:r>
              <a:rPr lang="it-IT" sz="2200" dirty="0">
                <a:solidFill>
                  <a:srgbClr val="FF0000"/>
                </a:solidFill>
              </a:rPr>
              <a:t>Progetto PON FSE </a:t>
            </a:r>
            <a:r>
              <a:rPr lang="it-IT" sz="2200" dirty="0" smtClean="0">
                <a:solidFill>
                  <a:srgbClr val="FF0000"/>
                </a:solidFill>
              </a:rPr>
              <a:t>pensiero computazionale</a:t>
            </a:r>
          </a:p>
          <a:p>
            <a:pPr marL="431800" lvl="0" indent="-342900">
              <a:lnSpc>
                <a:spcPct val="115000"/>
              </a:lnSpc>
              <a:spcBef>
                <a:spcPts val="0"/>
              </a:spcBef>
              <a:buClr>
                <a:srgbClr val="1155CC"/>
              </a:buClr>
              <a:buSzPts val="2200"/>
              <a:buFont typeface="Wingdings" pitchFamily="2" charset="2"/>
              <a:buChar char="v"/>
            </a:pPr>
            <a:r>
              <a:rPr lang="it-IT" sz="2200" dirty="0">
                <a:solidFill>
                  <a:srgbClr val="FF0000"/>
                </a:solidFill>
              </a:rPr>
              <a:t>Progetto PON FSE </a:t>
            </a:r>
            <a:r>
              <a:rPr lang="it-IT" sz="2200" dirty="0" smtClean="0">
                <a:solidFill>
                  <a:srgbClr val="FF0000"/>
                </a:solidFill>
              </a:rPr>
              <a:t>sport a scuola</a:t>
            </a:r>
            <a:endParaRPr lang="it-IT" sz="2200" dirty="0">
              <a:solidFill>
                <a:srgbClr val="FF0000"/>
              </a:solidFill>
            </a:endParaRPr>
          </a:p>
          <a:p>
            <a:pPr marL="0" lvl="0" indent="0" rtl="0">
              <a:lnSpc>
                <a:spcPct val="115000"/>
              </a:lnSpc>
              <a:spcBef>
                <a:spcPts val="0"/>
              </a:spcBef>
              <a:buNone/>
            </a:pPr>
            <a:endParaRPr sz="2400" dirty="0"/>
          </a:p>
          <a:p>
            <a:pPr marL="0" lvl="0" indent="0" algn="just" rtl="0">
              <a:lnSpc>
                <a:spcPct val="115000"/>
              </a:lnSpc>
              <a:spcBef>
                <a:spcPts val="0"/>
              </a:spcBef>
              <a:buNone/>
            </a:pPr>
            <a:endParaRPr sz="2400" b="0" dirty="0"/>
          </a:p>
        </p:txBody>
      </p:sp>
    </p:spTree>
    <p:extLst>
      <p:ext uri="{BB962C8B-B14F-4D97-AF65-F5344CB8AC3E}">
        <p14:creationId xmlns:p14="http://schemas.microsoft.com/office/powerpoint/2010/main" val="9693742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1155CC"/>
                </a:solidFill>
              </a:rPr>
              <a:t>ALTRI SERVIZI OFFERTI</a:t>
            </a:r>
            <a:endParaRPr lang="it-IT" dirty="0"/>
          </a:p>
        </p:txBody>
      </p:sp>
      <p:sp>
        <p:nvSpPr>
          <p:cNvPr id="4" name="Shape 133"/>
          <p:cNvSpPr txBox="1">
            <a:spLocks noGrp="1"/>
          </p:cNvSpPr>
          <p:nvPr>
            <p:ph sz="quarter" idx="1"/>
          </p:nvPr>
        </p:nvSpPr>
        <p:spPr>
          <a:xfrm>
            <a:off x="323528" y="1772816"/>
            <a:ext cx="8553000" cy="4505383"/>
          </a:xfrm>
          <a:prstGeom prst="rect">
            <a:avLst/>
          </a:prstGeom>
        </p:spPr>
        <p:txBody>
          <a:bodyPr wrap="square" lIns="91425" tIns="91425" rIns="91425" bIns="91425" anchor="t" anchorCtr="0">
            <a:noAutofit/>
          </a:bodyPr>
          <a:lstStyle/>
          <a:p>
            <a:pPr marL="457200" lvl="0" indent="-368300">
              <a:lnSpc>
                <a:spcPct val="115000"/>
              </a:lnSpc>
              <a:spcBef>
                <a:spcPts val="0"/>
              </a:spcBef>
              <a:buClr>
                <a:srgbClr val="1155CC"/>
              </a:buClr>
              <a:buSzPts val="2200"/>
              <a:buFont typeface="Wingdings" pitchFamily="2" charset="2"/>
              <a:buChar char="v"/>
            </a:pPr>
            <a:r>
              <a:rPr lang="it-IT" sz="2200" dirty="0" smtClean="0">
                <a:solidFill>
                  <a:srgbClr val="FF0000"/>
                </a:solidFill>
              </a:rPr>
              <a:t>Progetto «Mangiare sano»</a:t>
            </a:r>
          </a:p>
          <a:p>
            <a:pPr marL="88900" lvl="0" indent="0">
              <a:lnSpc>
                <a:spcPct val="115000"/>
              </a:lnSpc>
              <a:spcBef>
                <a:spcPts val="0"/>
              </a:spcBef>
              <a:buClr>
                <a:srgbClr val="1155CC"/>
              </a:buClr>
              <a:buSzPts val="2200"/>
              <a:buNone/>
            </a:pPr>
            <a:r>
              <a:rPr lang="it-IT" sz="2200" dirty="0" smtClean="0">
                <a:solidFill>
                  <a:srgbClr val="FF0000"/>
                </a:solidFill>
              </a:rPr>
              <a:t>     </a:t>
            </a:r>
            <a:r>
              <a:rPr lang="it-IT" sz="2200" dirty="0" smtClean="0"/>
              <a:t>Acquisire comportamenti corretti volti ad una corretta igiene   </a:t>
            </a:r>
            <a:br>
              <a:rPr lang="it-IT" sz="2200" dirty="0" smtClean="0"/>
            </a:br>
            <a:r>
              <a:rPr lang="it-IT" sz="2200" dirty="0" smtClean="0"/>
              <a:t>     sia della persona che degli ambienti. </a:t>
            </a:r>
          </a:p>
          <a:p>
            <a:pPr marL="457200" lvl="0" indent="-368300">
              <a:lnSpc>
                <a:spcPct val="115000"/>
              </a:lnSpc>
              <a:spcBef>
                <a:spcPts val="0"/>
              </a:spcBef>
              <a:buClr>
                <a:srgbClr val="1155CC"/>
              </a:buClr>
              <a:buSzPts val="2200"/>
              <a:buFont typeface="Wingdings" pitchFamily="2" charset="2"/>
              <a:buChar char="v"/>
            </a:pPr>
            <a:r>
              <a:rPr lang="it-IT" sz="2200" dirty="0" smtClean="0">
                <a:solidFill>
                  <a:srgbClr val="FF0000"/>
                </a:solidFill>
              </a:rPr>
              <a:t>Progetto  Tre Erre: Raccolgo, Riuso, Riciclo</a:t>
            </a:r>
          </a:p>
          <a:p>
            <a:pPr marL="88900" lvl="0" indent="0">
              <a:lnSpc>
                <a:spcPct val="115000"/>
              </a:lnSpc>
              <a:spcBef>
                <a:spcPts val="0"/>
              </a:spcBef>
              <a:buClr>
                <a:srgbClr val="1155CC"/>
              </a:buClr>
              <a:buSzPts val="2200"/>
              <a:buNone/>
            </a:pPr>
            <a:r>
              <a:rPr lang="it-IT" sz="2200" dirty="0" smtClean="0">
                <a:solidFill>
                  <a:srgbClr val="FF0000"/>
                </a:solidFill>
              </a:rPr>
              <a:t>     </a:t>
            </a:r>
            <a:r>
              <a:rPr lang="it-IT" sz="2200" dirty="0" smtClean="0"/>
              <a:t>Fornisce competenze di scienza ecologica per stimolare il </a:t>
            </a:r>
            <a:br>
              <a:rPr lang="it-IT" sz="2200" dirty="0" smtClean="0"/>
            </a:br>
            <a:r>
              <a:rPr lang="it-IT" sz="2200" dirty="0" smtClean="0"/>
              <a:t>      senso di responsabilità ambientale</a:t>
            </a:r>
          </a:p>
          <a:p>
            <a:pPr marL="457200" lvl="0" indent="-368300">
              <a:lnSpc>
                <a:spcPct val="115000"/>
              </a:lnSpc>
              <a:spcBef>
                <a:spcPts val="0"/>
              </a:spcBef>
              <a:buClr>
                <a:srgbClr val="1155CC"/>
              </a:buClr>
              <a:buSzPts val="2200"/>
              <a:buFont typeface="Wingdings" pitchFamily="2" charset="2"/>
              <a:buChar char="v"/>
            </a:pPr>
            <a:r>
              <a:rPr lang="it-IT" sz="2200" dirty="0" smtClean="0">
                <a:solidFill>
                  <a:srgbClr val="FF0000"/>
                </a:solidFill>
              </a:rPr>
              <a:t>Progetto: </a:t>
            </a:r>
            <a:r>
              <a:rPr lang="it-IT" sz="2200" dirty="0" err="1" smtClean="0">
                <a:solidFill>
                  <a:srgbClr val="FF0000"/>
                </a:solidFill>
              </a:rPr>
              <a:t>Trinity</a:t>
            </a:r>
            <a:r>
              <a:rPr lang="it-IT" sz="2200" dirty="0" smtClean="0">
                <a:solidFill>
                  <a:srgbClr val="FF0000"/>
                </a:solidFill>
              </a:rPr>
              <a:t> College</a:t>
            </a:r>
          </a:p>
          <a:p>
            <a:pPr marL="88900" lvl="0" indent="0">
              <a:lnSpc>
                <a:spcPct val="115000"/>
              </a:lnSpc>
              <a:spcBef>
                <a:spcPts val="0"/>
              </a:spcBef>
              <a:buClr>
                <a:srgbClr val="1155CC"/>
              </a:buClr>
              <a:buSzPts val="2200"/>
              <a:buNone/>
            </a:pPr>
            <a:r>
              <a:rPr lang="it-IT" sz="2200" dirty="0">
                <a:solidFill>
                  <a:srgbClr val="FF0000"/>
                </a:solidFill>
              </a:rPr>
              <a:t> </a:t>
            </a:r>
            <a:r>
              <a:rPr lang="it-IT" sz="2200" dirty="0" smtClean="0">
                <a:solidFill>
                  <a:srgbClr val="FF0000"/>
                </a:solidFill>
              </a:rPr>
              <a:t>    </a:t>
            </a:r>
            <a:r>
              <a:rPr lang="it-IT" sz="2200" dirty="0" smtClean="0"/>
              <a:t>Potenziamento abilità linguistiche orali in lingua inglese.</a:t>
            </a:r>
            <a:endParaRPr sz="2400" dirty="0"/>
          </a:p>
          <a:p>
            <a:pPr marL="0" lvl="0" indent="0" algn="just" rtl="0">
              <a:lnSpc>
                <a:spcPct val="115000"/>
              </a:lnSpc>
              <a:spcBef>
                <a:spcPts val="0"/>
              </a:spcBef>
              <a:buNone/>
            </a:pPr>
            <a:endParaRPr sz="2400" b="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oggia">
  <a:themeElements>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Loggi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Loggi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299</TotalTime>
  <Words>900</Words>
  <Application>Microsoft Office PowerPoint</Application>
  <PresentationFormat>Presentazione su schermo (4:3)</PresentationFormat>
  <Paragraphs>100</Paragraphs>
  <Slides>30</Slides>
  <Notes>23</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30</vt:i4>
      </vt:variant>
    </vt:vector>
  </HeadingPairs>
  <TitlesOfParts>
    <vt:vector size="37" baseType="lpstr">
      <vt:lpstr>Arial</vt:lpstr>
      <vt:lpstr>Wingdings</vt:lpstr>
      <vt:lpstr>Wingdings 2</vt:lpstr>
      <vt:lpstr>Times New Roman</vt:lpstr>
      <vt:lpstr>Source Sans Pro</vt:lpstr>
      <vt:lpstr>Century Schoolbook</vt:lpstr>
      <vt:lpstr>Loggia</vt:lpstr>
      <vt:lpstr>DIREZIONE DIDATTICA  3° CIRCOLO “ALDO MORO” AFRAGOLA</vt:lpstr>
      <vt:lpstr>MISSION DELL’ISTITUTO</vt:lpstr>
      <vt:lpstr>Presentazione standard di PowerPoint</vt:lpstr>
      <vt:lpstr>OBIETTIVI FORMATIVI PRIORITARI DEL PTOF</vt:lpstr>
      <vt:lpstr>OBIETTIVI FORMATIVI PRIORITARI DEL PTOF</vt:lpstr>
      <vt:lpstr>OBIETTIVI FORMATIVI PRIORITARI DEL PTOF</vt:lpstr>
      <vt:lpstr>PROGETTI AMPLIAMENTO DELL’OFFERTA FORMATIVA</vt:lpstr>
      <vt:lpstr>PROGETTI AMPLIAMENTO DELL’OFFERTA FORMATIVA</vt:lpstr>
      <vt:lpstr>ALTRI SERVIZI OFFERTI</vt:lpstr>
      <vt:lpstr>GLI SPAZI E GLI STRUMENTI DELLA DIDATTICA</vt:lpstr>
      <vt:lpstr>ORGANIZZAZIONE  DELLA SCUOLA</vt:lpstr>
      <vt:lpstr>ATTIVITA’ DIDATTICHE E LABORATORIALI</vt:lpstr>
      <vt:lpstr>ATTIVITA’ DIDATTICHE E LABORATORIALI</vt:lpstr>
      <vt:lpstr>ATTIVITA’ DIDATTICHE E LABORATORIALI</vt:lpstr>
      <vt:lpstr>ATTIVITA’ DIDATTICHE E LABORATORIALI  Simuliamo la nascita di un fossile</vt:lpstr>
      <vt:lpstr>ATTIVITA’ DIDATTICHE E LABORATORIALI  L’ora del coding</vt:lpstr>
      <vt:lpstr>ATTIVITA’ DIDATTICHE E LABORATORIALI</vt:lpstr>
      <vt:lpstr>ATTIVITA’ DIDATTICHE E LABORATORIALI</vt:lpstr>
      <vt:lpstr>ATTIVITA’ DIDATTICHE E LABORATORIALI</vt:lpstr>
      <vt:lpstr>USCITE DIDATTICHE E LABORATORIALI</vt:lpstr>
      <vt:lpstr>USCITE DIDATTICHE</vt:lpstr>
      <vt:lpstr>USCITE DIDATTICHE</vt:lpstr>
      <vt:lpstr>ATTIVITA’ DIDATTICHE E LABORATORIALI</vt:lpstr>
      <vt:lpstr>MODALITA’ D’ISCRIZIONE Scuola infanzia</vt:lpstr>
      <vt:lpstr>MODALITA’ D’ISCRIZIONE Scuola primaria</vt:lpstr>
      <vt:lpstr>MODALITA’ D’ISCRIZIONE Scuola primaria</vt:lpstr>
      <vt:lpstr> </vt:lpstr>
      <vt:lpstr> </vt:lpstr>
      <vt:lpstr> </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DELL’ISTITUTO</dc:title>
  <dc:creator>Lina</dc:creator>
  <cp:lastModifiedBy>Lina</cp:lastModifiedBy>
  <cp:revision>64</cp:revision>
  <dcterms:modified xsi:type="dcterms:W3CDTF">2019-01-08T21:27:37Z</dcterms:modified>
</cp:coreProperties>
</file>